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388" r:id="rId5"/>
    <p:sldId id="390" r:id="rId6"/>
    <p:sldId id="259" r:id="rId7"/>
    <p:sldId id="395" r:id="rId8"/>
    <p:sldId id="396" r:id="rId9"/>
    <p:sldId id="260" r:id="rId10"/>
    <p:sldId id="261" r:id="rId11"/>
    <p:sldId id="399" r:id="rId12"/>
    <p:sldId id="400" r:id="rId13"/>
    <p:sldId id="397" r:id="rId14"/>
    <p:sldId id="409" r:id="rId15"/>
    <p:sldId id="408" r:id="rId16"/>
    <p:sldId id="402" r:id="rId17"/>
    <p:sldId id="401" r:id="rId18"/>
    <p:sldId id="398" r:id="rId19"/>
    <p:sldId id="406" r:id="rId20"/>
    <p:sldId id="405" r:id="rId21"/>
    <p:sldId id="337" r:id="rId22"/>
    <p:sldId id="380" r:id="rId23"/>
    <p:sldId id="404" r:id="rId24"/>
    <p:sldId id="384" r:id="rId25"/>
    <p:sldId id="40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5C26"/>
    <a:srgbClr val="1F988B"/>
    <a:srgbClr val="58585A"/>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37" autoAdjust="0"/>
  </p:normalViewPr>
  <p:slideViewPr>
    <p:cSldViewPr snapToGrid="0">
      <p:cViewPr varScale="1">
        <p:scale>
          <a:sx n="79" d="100"/>
          <a:sy n="79" d="100"/>
        </p:scale>
        <p:origin x="821" y="82"/>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pboon, Chutima" userId="5378007e-3db1-46d8-980a-ecb058b517e9" providerId="ADAL" clId="{9AD241F3-14E5-4DEC-9D43-3BA218A2056F}"/>
    <pc:docChg chg="undo custSel addSld modSld sldOrd">
      <pc:chgData name="Supboon, Chutima" userId="5378007e-3db1-46d8-980a-ecb058b517e9" providerId="ADAL" clId="{9AD241F3-14E5-4DEC-9D43-3BA218A2056F}" dt="2023-01-18T21:31:27.761" v="706" actId="14100"/>
      <pc:docMkLst>
        <pc:docMk/>
      </pc:docMkLst>
      <pc:sldChg chg="addSp delSp modSp add modTransition">
        <pc:chgData name="Supboon, Chutima" userId="5378007e-3db1-46d8-980a-ecb058b517e9" providerId="ADAL" clId="{9AD241F3-14E5-4DEC-9D43-3BA218A2056F}" dt="2023-01-18T19:33:15.241" v="6"/>
        <pc:sldMkLst>
          <pc:docMk/>
          <pc:sldMk cId="1606904179" sldId="337"/>
        </pc:sldMkLst>
        <pc:spChg chg="del">
          <ac:chgData name="Supboon, Chutima" userId="5378007e-3db1-46d8-980a-ecb058b517e9" providerId="ADAL" clId="{9AD241F3-14E5-4DEC-9D43-3BA218A2056F}" dt="2023-01-18T19:33:14.219" v="5" actId="478"/>
          <ac:spMkLst>
            <pc:docMk/>
            <pc:sldMk cId="1606904179" sldId="337"/>
            <ac:spMk id="9" creationId="{605E65DE-E79B-41FB-A690-9AFC3E46DD40}"/>
          </ac:spMkLst>
        </pc:spChg>
        <pc:spChg chg="add mod">
          <ac:chgData name="Supboon, Chutima" userId="5378007e-3db1-46d8-980a-ecb058b517e9" providerId="ADAL" clId="{9AD241F3-14E5-4DEC-9D43-3BA218A2056F}" dt="2023-01-18T19:33:15.241" v="6"/>
          <ac:spMkLst>
            <pc:docMk/>
            <pc:sldMk cId="1606904179" sldId="337"/>
            <ac:spMk id="10" creationId="{EFB7F3EB-07FE-4739-BB82-08DF4EBAF6A4}"/>
          </ac:spMkLst>
        </pc:spChg>
        <pc:picChg chg="add mod">
          <ac:chgData name="Supboon, Chutima" userId="5378007e-3db1-46d8-980a-ecb058b517e9" providerId="ADAL" clId="{9AD241F3-14E5-4DEC-9D43-3BA218A2056F}" dt="2023-01-18T19:33:15.241" v="6"/>
          <ac:picMkLst>
            <pc:docMk/>
            <pc:sldMk cId="1606904179" sldId="337"/>
            <ac:picMk id="11" creationId="{03E90E4D-308A-4A8D-87CA-841CAA4C298B}"/>
          </ac:picMkLst>
        </pc:picChg>
        <pc:picChg chg="add mod">
          <ac:chgData name="Supboon, Chutima" userId="5378007e-3db1-46d8-980a-ecb058b517e9" providerId="ADAL" clId="{9AD241F3-14E5-4DEC-9D43-3BA218A2056F}" dt="2023-01-18T19:33:15.241" v="6"/>
          <ac:picMkLst>
            <pc:docMk/>
            <pc:sldMk cId="1606904179" sldId="337"/>
            <ac:picMk id="12" creationId="{D949D15B-C19E-4F87-B09D-2F4F616E83C6}"/>
          </ac:picMkLst>
        </pc:picChg>
      </pc:sldChg>
      <pc:sldChg chg="addSp delSp modSp add">
        <pc:chgData name="Supboon, Chutima" userId="5378007e-3db1-46d8-980a-ecb058b517e9" providerId="ADAL" clId="{9AD241F3-14E5-4DEC-9D43-3BA218A2056F}" dt="2023-01-18T19:33:21.834" v="8"/>
        <pc:sldMkLst>
          <pc:docMk/>
          <pc:sldMk cId="3606730432" sldId="380"/>
        </pc:sldMkLst>
        <pc:spChg chg="add mod">
          <ac:chgData name="Supboon, Chutima" userId="5378007e-3db1-46d8-980a-ecb058b517e9" providerId="ADAL" clId="{9AD241F3-14E5-4DEC-9D43-3BA218A2056F}" dt="2023-01-18T19:33:21.834" v="8"/>
          <ac:spMkLst>
            <pc:docMk/>
            <pc:sldMk cId="3606730432" sldId="380"/>
            <ac:spMk id="9" creationId="{528A18E8-8F1A-4700-B06E-304A1D0BF307}"/>
          </ac:spMkLst>
        </pc:spChg>
        <pc:spChg chg="del">
          <ac:chgData name="Supboon, Chutima" userId="5378007e-3db1-46d8-980a-ecb058b517e9" providerId="ADAL" clId="{9AD241F3-14E5-4DEC-9D43-3BA218A2056F}" dt="2023-01-18T19:33:21.094" v="7" actId="478"/>
          <ac:spMkLst>
            <pc:docMk/>
            <pc:sldMk cId="3606730432" sldId="380"/>
            <ac:spMk id="17" creationId="{048C1B5F-C5A4-40C5-A56C-B41D02868CBA}"/>
          </ac:spMkLst>
        </pc:spChg>
        <pc:picChg chg="add mod">
          <ac:chgData name="Supboon, Chutima" userId="5378007e-3db1-46d8-980a-ecb058b517e9" providerId="ADAL" clId="{9AD241F3-14E5-4DEC-9D43-3BA218A2056F}" dt="2023-01-18T19:33:21.834" v="8"/>
          <ac:picMkLst>
            <pc:docMk/>
            <pc:sldMk cId="3606730432" sldId="380"/>
            <ac:picMk id="10" creationId="{FDCB452C-EA20-461E-9872-A051BCA7DC8C}"/>
          </ac:picMkLst>
        </pc:picChg>
        <pc:picChg chg="add mod">
          <ac:chgData name="Supboon, Chutima" userId="5378007e-3db1-46d8-980a-ecb058b517e9" providerId="ADAL" clId="{9AD241F3-14E5-4DEC-9D43-3BA218A2056F}" dt="2023-01-18T19:33:21.834" v="8"/>
          <ac:picMkLst>
            <pc:docMk/>
            <pc:sldMk cId="3606730432" sldId="380"/>
            <ac:picMk id="11" creationId="{B4F7B117-42D8-4398-8384-2E8E379DE6DB}"/>
          </ac:picMkLst>
        </pc:picChg>
      </pc:sldChg>
      <pc:sldChg chg="modSp mod">
        <pc:chgData name="Supboon, Chutima" userId="5378007e-3db1-46d8-980a-ecb058b517e9" providerId="ADAL" clId="{9AD241F3-14E5-4DEC-9D43-3BA218A2056F}" dt="2023-01-18T19:44:47.086" v="96" actId="20577"/>
        <pc:sldMkLst>
          <pc:docMk/>
          <pc:sldMk cId="2043768368" sldId="395"/>
        </pc:sldMkLst>
        <pc:spChg chg="mod">
          <ac:chgData name="Supboon, Chutima" userId="5378007e-3db1-46d8-980a-ecb058b517e9" providerId="ADAL" clId="{9AD241F3-14E5-4DEC-9D43-3BA218A2056F}" dt="2023-01-18T19:44:47.086" v="96" actId="20577"/>
          <ac:spMkLst>
            <pc:docMk/>
            <pc:sldMk cId="2043768368" sldId="395"/>
            <ac:spMk id="3" creationId="{2B460B89-228C-4769-BE03-D53EA9E474DF}"/>
          </ac:spMkLst>
        </pc:spChg>
      </pc:sldChg>
      <pc:sldChg chg="modSp mod">
        <pc:chgData name="Supboon, Chutima" userId="5378007e-3db1-46d8-980a-ecb058b517e9" providerId="ADAL" clId="{9AD241F3-14E5-4DEC-9D43-3BA218A2056F}" dt="2023-01-18T21:31:27.761" v="706" actId="14100"/>
        <pc:sldMkLst>
          <pc:docMk/>
          <pc:sldMk cId="2497040508" sldId="396"/>
        </pc:sldMkLst>
        <pc:spChg chg="mod">
          <ac:chgData name="Supboon, Chutima" userId="5378007e-3db1-46d8-980a-ecb058b517e9" providerId="ADAL" clId="{9AD241F3-14E5-4DEC-9D43-3BA218A2056F}" dt="2023-01-18T21:31:27.761" v="706" actId="14100"/>
          <ac:spMkLst>
            <pc:docMk/>
            <pc:sldMk cId="2497040508" sldId="396"/>
            <ac:spMk id="3" creationId="{2B460B89-228C-4769-BE03-D53EA9E474DF}"/>
          </ac:spMkLst>
        </pc:spChg>
      </pc:sldChg>
      <pc:sldChg chg="ord">
        <pc:chgData name="Supboon, Chutima" userId="5378007e-3db1-46d8-980a-ecb058b517e9" providerId="ADAL" clId="{9AD241F3-14E5-4DEC-9D43-3BA218A2056F}" dt="2023-01-18T19:32:10.995" v="4"/>
        <pc:sldMkLst>
          <pc:docMk/>
          <pc:sldMk cId="2845000157" sldId="404"/>
        </pc:sldMkLst>
      </pc:sldChg>
      <pc:sldChg chg="addSp modSp mod">
        <pc:chgData name="Supboon, Chutima" userId="5378007e-3db1-46d8-980a-ecb058b517e9" providerId="ADAL" clId="{9AD241F3-14E5-4DEC-9D43-3BA218A2056F}" dt="2023-01-18T19:42:40.716" v="81" actId="164"/>
        <pc:sldMkLst>
          <pc:docMk/>
          <pc:sldMk cId="2415618906" sldId="405"/>
        </pc:sldMkLst>
        <pc:spChg chg="add mod">
          <ac:chgData name="Supboon, Chutima" userId="5378007e-3db1-46d8-980a-ecb058b517e9" providerId="ADAL" clId="{9AD241F3-14E5-4DEC-9D43-3BA218A2056F}" dt="2023-01-18T19:36:43.361" v="32" actId="164"/>
          <ac:spMkLst>
            <pc:docMk/>
            <pc:sldMk cId="2415618906" sldId="405"/>
            <ac:spMk id="2" creationId="{9BD5E7DC-A3E6-46E7-946C-723F691DD104}"/>
          </ac:spMkLst>
        </pc:spChg>
        <pc:spChg chg="mod">
          <ac:chgData name="Supboon, Chutima" userId="5378007e-3db1-46d8-980a-ecb058b517e9" providerId="ADAL" clId="{9AD241F3-14E5-4DEC-9D43-3BA218A2056F}" dt="2023-01-18T19:42:05.021" v="80" actId="164"/>
          <ac:spMkLst>
            <pc:docMk/>
            <pc:sldMk cId="2415618906" sldId="405"/>
            <ac:spMk id="4" creationId="{00000000-0000-0000-0000-000000000000}"/>
          </ac:spMkLst>
        </pc:spChg>
        <pc:spChg chg="mod">
          <ac:chgData name="Supboon, Chutima" userId="5378007e-3db1-46d8-980a-ecb058b517e9" providerId="ADAL" clId="{9AD241F3-14E5-4DEC-9D43-3BA218A2056F}" dt="2023-01-18T19:42:05.021" v="80" actId="164"/>
          <ac:spMkLst>
            <pc:docMk/>
            <pc:sldMk cId="2415618906" sldId="405"/>
            <ac:spMk id="5" creationId="{00000000-0000-0000-0000-000000000000}"/>
          </ac:spMkLst>
        </pc:spChg>
        <pc:spChg chg="mod">
          <ac:chgData name="Supboon, Chutima" userId="5378007e-3db1-46d8-980a-ecb058b517e9" providerId="ADAL" clId="{9AD241F3-14E5-4DEC-9D43-3BA218A2056F}" dt="2023-01-18T19:42:05.021" v="80" actId="164"/>
          <ac:spMkLst>
            <pc:docMk/>
            <pc:sldMk cId="2415618906" sldId="405"/>
            <ac:spMk id="6" creationId="{00000000-0000-0000-0000-000000000000}"/>
          </ac:spMkLst>
        </pc:spChg>
        <pc:spChg chg="mod">
          <ac:chgData name="Supboon, Chutima" userId="5378007e-3db1-46d8-980a-ecb058b517e9" providerId="ADAL" clId="{9AD241F3-14E5-4DEC-9D43-3BA218A2056F}" dt="2023-01-18T19:42:40.716" v="81" actId="164"/>
          <ac:spMkLst>
            <pc:docMk/>
            <pc:sldMk cId="2415618906" sldId="405"/>
            <ac:spMk id="11" creationId="{F39082FD-96E9-4DDF-9424-9390DE51F458}"/>
          </ac:spMkLst>
        </pc:spChg>
        <pc:spChg chg="mod">
          <ac:chgData name="Supboon, Chutima" userId="5378007e-3db1-46d8-980a-ecb058b517e9" providerId="ADAL" clId="{9AD241F3-14E5-4DEC-9D43-3BA218A2056F}" dt="2023-01-18T19:41:38.468" v="79" actId="1076"/>
          <ac:spMkLst>
            <pc:docMk/>
            <pc:sldMk cId="2415618906" sldId="405"/>
            <ac:spMk id="13" creationId="{16DE72FB-25B0-4BB2-BCA8-7CE1AD46A2F2}"/>
          </ac:spMkLst>
        </pc:spChg>
        <pc:spChg chg="mod">
          <ac:chgData name="Supboon, Chutima" userId="5378007e-3db1-46d8-980a-ecb058b517e9" providerId="ADAL" clId="{9AD241F3-14E5-4DEC-9D43-3BA218A2056F}" dt="2023-01-18T19:41:18.271" v="77" actId="1076"/>
          <ac:spMkLst>
            <pc:docMk/>
            <pc:sldMk cId="2415618906" sldId="405"/>
            <ac:spMk id="15" creationId="{BB2B67B8-EECA-4057-8166-D1A22C39BA67}"/>
          </ac:spMkLst>
        </pc:spChg>
        <pc:spChg chg="mod">
          <ac:chgData name="Supboon, Chutima" userId="5378007e-3db1-46d8-980a-ecb058b517e9" providerId="ADAL" clId="{9AD241F3-14E5-4DEC-9D43-3BA218A2056F}" dt="2023-01-18T19:39:25.733" v="63" actId="1076"/>
          <ac:spMkLst>
            <pc:docMk/>
            <pc:sldMk cId="2415618906" sldId="405"/>
            <ac:spMk id="16" creationId="{F646B791-5B62-4BB3-A82F-ED3CAD38516D}"/>
          </ac:spMkLst>
        </pc:spChg>
        <pc:spChg chg="mod">
          <ac:chgData name="Supboon, Chutima" userId="5378007e-3db1-46d8-980a-ecb058b517e9" providerId="ADAL" clId="{9AD241F3-14E5-4DEC-9D43-3BA218A2056F}" dt="2023-01-18T19:40:48.238" v="74" actId="1037"/>
          <ac:spMkLst>
            <pc:docMk/>
            <pc:sldMk cId="2415618906" sldId="405"/>
            <ac:spMk id="17" creationId="{87995D35-AA34-4A13-AB4B-92005D16AAE3}"/>
          </ac:spMkLst>
        </pc:spChg>
        <pc:grpChg chg="add mod">
          <ac:chgData name="Supboon, Chutima" userId="5378007e-3db1-46d8-980a-ecb058b517e9" providerId="ADAL" clId="{9AD241F3-14E5-4DEC-9D43-3BA218A2056F}" dt="2023-01-18T19:39:53.704" v="64" actId="164"/>
          <ac:grpSpMkLst>
            <pc:docMk/>
            <pc:sldMk cId="2415618906" sldId="405"/>
            <ac:grpSpMk id="3" creationId="{F88608CB-C8D6-43A7-9E61-0ADC8C01B70A}"/>
          </ac:grpSpMkLst>
        </pc:grpChg>
        <pc:grpChg chg="add mod">
          <ac:chgData name="Supboon, Chutima" userId="5378007e-3db1-46d8-980a-ecb058b517e9" providerId="ADAL" clId="{9AD241F3-14E5-4DEC-9D43-3BA218A2056F}" dt="2023-01-18T19:39:53.704" v="64" actId="164"/>
          <ac:grpSpMkLst>
            <pc:docMk/>
            <pc:sldMk cId="2415618906" sldId="405"/>
            <ac:grpSpMk id="7" creationId="{D5A457C5-E7E4-4662-83D6-14E5AFB1F8A3}"/>
          </ac:grpSpMkLst>
        </pc:grpChg>
        <pc:grpChg chg="add mod">
          <ac:chgData name="Supboon, Chutima" userId="5378007e-3db1-46d8-980a-ecb058b517e9" providerId="ADAL" clId="{9AD241F3-14E5-4DEC-9D43-3BA218A2056F}" dt="2023-01-18T19:42:05.021" v="80" actId="164"/>
          <ac:grpSpMkLst>
            <pc:docMk/>
            <pc:sldMk cId="2415618906" sldId="405"/>
            <ac:grpSpMk id="8" creationId="{F7851540-045F-4B36-BEB8-4F8E2C0DDF7D}"/>
          </ac:grpSpMkLst>
        </pc:grpChg>
        <pc:grpChg chg="add mod">
          <ac:chgData name="Supboon, Chutima" userId="5378007e-3db1-46d8-980a-ecb058b517e9" providerId="ADAL" clId="{9AD241F3-14E5-4DEC-9D43-3BA218A2056F}" dt="2023-01-18T19:42:40.716" v="81" actId="164"/>
          <ac:grpSpMkLst>
            <pc:docMk/>
            <pc:sldMk cId="2415618906" sldId="405"/>
            <ac:grpSpMk id="9" creationId="{F593DBDD-ED67-4453-A97A-9BF5EE9F0969}"/>
          </ac:grpSpMkLst>
        </pc:grpChg>
        <pc:picChg chg="mod">
          <ac:chgData name="Supboon, Chutima" userId="5378007e-3db1-46d8-980a-ecb058b517e9" providerId="ADAL" clId="{9AD241F3-14E5-4DEC-9D43-3BA218A2056F}" dt="2023-01-18T19:42:40.716" v="81" actId="164"/>
          <ac:picMkLst>
            <pc:docMk/>
            <pc:sldMk cId="2415618906" sldId="405"/>
            <ac:picMk id="14" creationId="{0119C9B3-C0DD-4AF0-B1BA-B3707380D01C}"/>
          </ac:picMkLst>
        </pc:picChg>
        <pc:picChg chg="mod">
          <ac:chgData name="Supboon, Chutima" userId="5378007e-3db1-46d8-980a-ecb058b517e9" providerId="ADAL" clId="{9AD241F3-14E5-4DEC-9D43-3BA218A2056F}" dt="2023-01-18T19:42:40.716" v="81" actId="164"/>
          <ac:picMkLst>
            <pc:docMk/>
            <pc:sldMk cId="2415618906" sldId="405"/>
            <ac:picMk id="18" creationId="{2A733A89-9AC9-4711-9BCC-5908AAFC9765}"/>
          </ac:picMkLst>
        </pc:picChg>
        <pc:picChg chg="mod">
          <ac:chgData name="Supboon, Chutima" userId="5378007e-3db1-46d8-980a-ecb058b517e9" providerId="ADAL" clId="{9AD241F3-14E5-4DEC-9D43-3BA218A2056F}" dt="2023-01-18T19:36:43.361" v="32" actId="164"/>
          <ac:picMkLst>
            <pc:docMk/>
            <pc:sldMk cId="2415618906" sldId="405"/>
            <ac:picMk id="19" creationId="{993B7DD8-DCFF-448A-9416-0A0AE00D91F2}"/>
          </ac:picMkLst>
        </pc:picChg>
        <pc:picChg chg="mod">
          <ac:chgData name="Supboon, Chutima" userId="5378007e-3db1-46d8-980a-ecb058b517e9" providerId="ADAL" clId="{9AD241F3-14E5-4DEC-9D43-3BA218A2056F}" dt="2023-01-18T19:39:53.704" v="64" actId="164"/>
          <ac:picMkLst>
            <pc:docMk/>
            <pc:sldMk cId="2415618906" sldId="405"/>
            <ac:picMk id="21" creationId="{F525FF93-C51E-4C47-8F0C-630E4A43FE89}"/>
          </ac:picMkLst>
        </pc:picChg>
      </pc:sldChg>
      <pc:sldChg chg="addSp modSp mod">
        <pc:chgData name="Supboon, Chutima" userId="5378007e-3db1-46d8-980a-ecb058b517e9" providerId="ADAL" clId="{9AD241F3-14E5-4DEC-9D43-3BA218A2056F}" dt="2023-01-18T19:44:00.740" v="85" actId="164"/>
        <pc:sldMkLst>
          <pc:docMk/>
          <pc:sldMk cId="3302928708" sldId="409"/>
        </pc:sldMkLst>
        <pc:spChg chg="mod">
          <ac:chgData name="Supboon, Chutima" userId="5378007e-3db1-46d8-980a-ecb058b517e9" providerId="ADAL" clId="{9AD241F3-14E5-4DEC-9D43-3BA218A2056F}" dt="2023-01-18T19:44:00.740" v="85" actId="164"/>
          <ac:spMkLst>
            <pc:docMk/>
            <pc:sldMk cId="3302928708" sldId="409"/>
            <ac:spMk id="11" creationId="{2960A430-AC88-4F8E-BEC1-84197D71A254}"/>
          </ac:spMkLst>
        </pc:spChg>
        <pc:grpChg chg="add mod">
          <ac:chgData name="Supboon, Chutima" userId="5378007e-3db1-46d8-980a-ecb058b517e9" providerId="ADAL" clId="{9AD241F3-14E5-4DEC-9D43-3BA218A2056F}" dt="2023-01-18T19:44:00.740" v="85" actId="164"/>
          <ac:grpSpMkLst>
            <pc:docMk/>
            <pc:sldMk cId="3302928708" sldId="409"/>
            <ac:grpSpMk id="2" creationId="{A77B7E7B-F4A4-42CA-9812-EEAA5DD06F4C}"/>
          </ac:grpSpMkLst>
        </pc:grpChg>
        <pc:picChg chg="mod">
          <ac:chgData name="Supboon, Chutima" userId="5378007e-3db1-46d8-980a-ecb058b517e9" providerId="ADAL" clId="{9AD241F3-14E5-4DEC-9D43-3BA218A2056F}" dt="2023-01-18T19:44:00.740" v="85" actId="164"/>
          <ac:picMkLst>
            <pc:docMk/>
            <pc:sldMk cId="3302928708" sldId="409"/>
            <ac:picMk id="10" creationId="{161D3B8F-A14D-4491-B7AA-7D943114FAD2}"/>
          </ac:picMkLst>
        </pc:picChg>
      </pc:sldChg>
    </pc:docChg>
  </pc:docChgLst>
  <pc:docChgLst>
    <pc:chgData name="Supboon, Chutima" userId="5378007e-3db1-46d8-980a-ecb058b517e9" providerId="ADAL" clId="{0427A940-27F6-439B-B4A5-EC1FEA3FE01D}"/>
    <pc:docChg chg="undo custSel modSld">
      <pc:chgData name="Supboon, Chutima" userId="5378007e-3db1-46d8-980a-ecb058b517e9" providerId="ADAL" clId="{0427A940-27F6-439B-B4A5-EC1FEA3FE01D}" dt="2022-12-12T22:50:16.501" v="43" actId="14100"/>
      <pc:docMkLst>
        <pc:docMk/>
      </pc:docMkLst>
      <pc:sldChg chg="modSp mod">
        <pc:chgData name="Supboon, Chutima" userId="5378007e-3db1-46d8-980a-ecb058b517e9" providerId="ADAL" clId="{0427A940-27F6-439B-B4A5-EC1FEA3FE01D}" dt="2022-12-12T22:50:16.501" v="43" actId="14100"/>
        <pc:sldMkLst>
          <pc:docMk/>
          <pc:sldMk cId="3302928708" sldId="409"/>
        </pc:sldMkLst>
        <pc:spChg chg="mod">
          <ac:chgData name="Supboon, Chutima" userId="5378007e-3db1-46d8-980a-ecb058b517e9" providerId="ADAL" clId="{0427A940-27F6-439B-B4A5-EC1FEA3FE01D}" dt="2022-12-12T22:50:16.501" v="43" actId="14100"/>
          <ac:spMkLst>
            <pc:docMk/>
            <pc:sldMk cId="3302928708" sldId="409"/>
            <ac:spMk id="11" creationId="{2960A430-AC88-4F8E-BEC1-84197D71A254}"/>
          </ac:spMkLst>
        </pc:spChg>
        <pc:picChg chg="mod">
          <ac:chgData name="Supboon, Chutima" userId="5378007e-3db1-46d8-980a-ecb058b517e9" providerId="ADAL" clId="{0427A940-27F6-439B-B4A5-EC1FEA3FE01D}" dt="2022-12-12T22:45:56.030" v="6" actId="1076"/>
          <ac:picMkLst>
            <pc:docMk/>
            <pc:sldMk cId="3302928708" sldId="409"/>
            <ac:picMk id="10" creationId="{161D3B8F-A14D-4491-B7AA-7D943114FAD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Notes Placeholder 8">
            <a:extLst>
              <a:ext uri="{FF2B5EF4-FFF2-40B4-BE49-F238E27FC236}">
                <a16:creationId xmlns:a16="http://schemas.microsoft.com/office/drawing/2014/main" id="{0611B39A-B022-4282-BB62-AC466DB1FCC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3276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303333"/>
            <a:ext cx="5486400" cy="3600451"/>
          </a:xfrm>
          <a:prstGeom prst="rect">
            <a:avLst/>
          </a:prstGeom>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3D0828-7DB7-4635-836D-B7ACA2467E58}"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7967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303333"/>
            <a:ext cx="5486400" cy="3600451"/>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433D0828-7DB7-4635-836D-B7ACA2467E58}" type="slidenum">
              <a:rPr lang="en-US" smtClean="0"/>
              <a:t>2</a:t>
            </a:fld>
            <a:endParaRPr lang="en-US" dirty="0"/>
          </a:p>
        </p:txBody>
      </p:sp>
    </p:spTree>
    <p:extLst>
      <p:ext uri="{BB962C8B-B14F-4D97-AF65-F5344CB8AC3E}">
        <p14:creationId xmlns:p14="http://schemas.microsoft.com/office/powerpoint/2010/main" val="3858210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44452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85047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303333"/>
            <a:ext cx="5486400" cy="3600451"/>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3D0828-7DB7-4635-836D-B7ACA2467E58}"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5635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303333"/>
            <a:ext cx="5486400" cy="3600451"/>
          </a:xfrm>
          <a:prstGeom prst="rect">
            <a:avLst/>
          </a:prstGeom>
        </p:spPr>
        <p:txBody>
          <a:bodyPr/>
          <a:lstStyle/>
          <a:p>
            <a:endParaRPr lang="en-US"/>
          </a:p>
          <a:p>
            <a:endParaRPr lang="en-US"/>
          </a:p>
          <a:p>
            <a:endParaRPr lang="en-US"/>
          </a:p>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433D0828-7DB7-4635-836D-B7ACA2467E58}" type="slidenum">
              <a:rPr lang="en-US" smtClean="0"/>
              <a:t>19</a:t>
            </a:fld>
            <a:endParaRPr lang="en-US"/>
          </a:p>
        </p:txBody>
      </p:sp>
    </p:spTree>
    <p:extLst>
      <p:ext uri="{BB962C8B-B14F-4D97-AF65-F5344CB8AC3E}">
        <p14:creationId xmlns:p14="http://schemas.microsoft.com/office/powerpoint/2010/main" val="2634639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303333"/>
            <a:ext cx="5486400" cy="3600451"/>
          </a:xfrm>
          <a:prstGeom prst="rect">
            <a:avLst/>
          </a:prstGeom>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3D0828-7DB7-4635-836D-B7ACA2467E58}"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286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303333"/>
            <a:ext cx="5486400" cy="3600451"/>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433D0828-7DB7-4635-836D-B7ACA2467E58}" type="slidenum">
              <a:rPr lang="en-US" smtClean="0"/>
              <a:t>21</a:t>
            </a:fld>
            <a:endParaRPr lang="en-US" dirty="0"/>
          </a:p>
        </p:txBody>
      </p:sp>
    </p:spTree>
    <p:extLst>
      <p:ext uri="{BB962C8B-B14F-4D97-AF65-F5344CB8AC3E}">
        <p14:creationId xmlns:p14="http://schemas.microsoft.com/office/powerpoint/2010/main" val="2729702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303333"/>
            <a:ext cx="5486400" cy="3600451"/>
          </a:xfrm>
          <a:prstGeom prst="rect">
            <a:avLst/>
          </a:prstGeom>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3D0828-7DB7-4635-836D-B7ACA2467E58}"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9348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92E0F4-428F-43AB-AC60-714FE4594AA1}" type="datetime1">
              <a:rPr lang="en-US" smtClean="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20253E-BC2E-4392-8553-6819FDB21CEB}" type="slidenum">
              <a:rPr lang="en-US" smtClean="0"/>
              <a:t>‹#›</a:t>
            </a:fld>
            <a:endParaRPr lang="en-US" dirty="0"/>
          </a:p>
        </p:txBody>
      </p:sp>
    </p:spTree>
    <p:extLst>
      <p:ext uri="{BB962C8B-B14F-4D97-AF65-F5344CB8AC3E}">
        <p14:creationId xmlns:p14="http://schemas.microsoft.com/office/powerpoint/2010/main" val="418174528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3870C3-AA9A-4A0B-A206-4321B2826967}" type="datetime1">
              <a:rPr lang="en-US" smtClean="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20253E-BC2E-4392-8553-6819FDB21CEB}" type="slidenum">
              <a:rPr lang="en-US" smtClean="0"/>
              <a:t>‹#›</a:t>
            </a:fld>
            <a:endParaRPr lang="en-US" dirty="0"/>
          </a:p>
        </p:txBody>
      </p:sp>
    </p:spTree>
    <p:extLst>
      <p:ext uri="{BB962C8B-B14F-4D97-AF65-F5344CB8AC3E}">
        <p14:creationId xmlns:p14="http://schemas.microsoft.com/office/powerpoint/2010/main" val="228225879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34622E-9311-4953-ABAA-78FC52FE4328}" type="datetime1">
              <a:rPr lang="en-US" smtClean="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20253E-BC2E-4392-8553-6819FDB21CEB}" type="slidenum">
              <a:rPr lang="en-US" smtClean="0"/>
              <a:t>‹#›</a:t>
            </a:fld>
            <a:endParaRPr lang="en-US" dirty="0"/>
          </a:p>
        </p:txBody>
      </p:sp>
    </p:spTree>
    <p:extLst>
      <p:ext uri="{BB962C8B-B14F-4D97-AF65-F5344CB8AC3E}">
        <p14:creationId xmlns:p14="http://schemas.microsoft.com/office/powerpoint/2010/main" val="2067256937"/>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23F7DD-4DA0-4094-99A2-E021D6EF01DC}" type="datetime1">
              <a:rPr lang="en-US" smtClean="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20253E-BC2E-4392-8553-6819FDB21CEB}" type="slidenum">
              <a:rPr lang="en-US" smtClean="0"/>
              <a:t>‹#›</a:t>
            </a:fld>
            <a:endParaRPr lang="en-US" dirty="0"/>
          </a:p>
        </p:txBody>
      </p:sp>
    </p:spTree>
    <p:extLst>
      <p:ext uri="{BB962C8B-B14F-4D97-AF65-F5344CB8AC3E}">
        <p14:creationId xmlns:p14="http://schemas.microsoft.com/office/powerpoint/2010/main" val="424562317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CF4B2C-BE27-4FB7-920C-C7CF66BBB3AE}" type="datetime1">
              <a:rPr lang="en-US" smtClean="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20253E-BC2E-4392-8553-6819FDB21CEB}" type="slidenum">
              <a:rPr lang="en-US" smtClean="0"/>
              <a:t>‹#›</a:t>
            </a:fld>
            <a:endParaRPr lang="en-US" dirty="0"/>
          </a:p>
        </p:txBody>
      </p:sp>
    </p:spTree>
    <p:extLst>
      <p:ext uri="{BB962C8B-B14F-4D97-AF65-F5344CB8AC3E}">
        <p14:creationId xmlns:p14="http://schemas.microsoft.com/office/powerpoint/2010/main" val="207734442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670A08-0584-47EB-BBB9-D0BC957A36B2}" type="datetime1">
              <a:rPr lang="en-US" smtClean="0"/>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20253E-BC2E-4392-8553-6819FDB21CEB}" type="slidenum">
              <a:rPr lang="en-US" smtClean="0"/>
              <a:t>‹#›</a:t>
            </a:fld>
            <a:endParaRPr lang="en-US" dirty="0"/>
          </a:p>
        </p:txBody>
      </p:sp>
    </p:spTree>
    <p:extLst>
      <p:ext uri="{BB962C8B-B14F-4D97-AF65-F5344CB8AC3E}">
        <p14:creationId xmlns:p14="http://schemas.microsoft.com/office/powerpoint/2010/main" val="262905239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F38A2C-F112-453B-AF13-A6FF22FBF12E}" type="datetime1">
              <a:rPr lang="en-US" smtClean="0"/>
              <a:t>1/18/2023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E20253E-BC2E-4392-8553-6819FDB21CEB}" type="slidenum">
              <a:rPr lang="en-US" smtClean="0"/>
              <a:t>‹#›</a:t>
            </a:fld>
            <a:endParaRPr lang="en-US" dirty="0"/>
          </a:p>
        </p:txBody>
      </p:sp>
    </p:spTree>
    <p:extLst>
      <p:ext uri="{BB962C8B-B14F-4D97-AF65-F5344CB8AC3E}">
        <p14:creationId xmlns:p14="http://schemas.microsoft.com/office/powerpoint/2010/main" val="279460753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4C8C17-200C-4005-8DF9-764D15A399C8}" type="datetime1">
              <a:rPr lang="en-US" smtClean="0"/>
              <a:t>1/18/2023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20253E-BC2E-4392-8553-6819FDB21CEB}" type="slidenum">
              <a:rPr lang="en-US" smtClean="0"/>
              <a:t>‹#›</a:t>
            </a:fld>
            <a:endParaRPr lang="en-US" dirty="0"/>
          </a:p>
        </p:txBody>
      </p:sp>
    </p:spTree>
    <p:extLst>
      <p:ext uri="{BB962C8B-B14F-4D97-AF65-F5344CB8AC3E}">
        <p14:creationId xmlns:p14="http://schemas.microsoft.com/office/powerpoint/2010/main" val="2662765738"/>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7A34BE-882F-4B4F-B7EF-0AD4CACB9D7A}" type="datetime1">
              <a:rPr lang="en-US" smtClean="0"/>
              <a:t>1/18/2023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E20253E-BC2E-4392-8553-6819FDB21CEB}" type="slidenum">
              <a:rPr lang="en-US" smtClean="0"/>
              <a:t>‹#›</a:t>
            </a:fld>
            <a:endParaRPr lang="en-US" dirty="0"/>
          </a:p>
        </p:txBody>
      </p:sp>
    </p:spTree>
    <p:extLst>
      <p:ext uri="{BB962C8B-B14F-4D97-AF65-F5344CB8AC3E}">
        <p14:creationId xmlns:p14="http://schemas.microsoft.com/office/powerpoint/2010/main" val="202999103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3C07C-4EC7-4CA1-96CC-F6A5762E5286}" type="datetime1">
              <a:rPr lang="en-US" smtClean="0"/>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20253E-BC2E-4392-8553-6819FDB21CEB}" type="slidenum">
              <a:rPr lang="en-US" smtClean="0"/>
              <a:t>‹#›</a:t>
            </a:fld>
            <a:endParaRPr lang="en-US" dirty="0"/>
          </a:p>
        </p:txBody>
      </p:sp>
    </p:spTree>
    <p:extLst>
      <p:ext uri="{BB962C8B-B14F-4D97-AF65-F5344CB8AC3E}">
        <p14:creationId xmlns:p14="http://schemas.microsoft.com/office/powerpoint/2010/main" val="404448657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E9650B-3391-44C8-97BC-C6D8F0573E6C}" type="datetime1">
              <a:rPr lang="en-US" smtClean="0"/>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20253E-BC2E-4392-8553-6819FDB21CEB}" type="slidenum">
              <a:rPr lang="en-US" smtClean="0"/>
              <a:t>‹#›</a:t>
            </a:fld>
            <a:endParaRPr lang="en-US" dirty="0"/>
          </a:p>
        </p:txBody>
      </p:sp>
    </p:spTree>
    <p:extLst>
      <p:ext uri="{BB962C8B-B14F-4D97-AF65-F5344CB8AC3E}">
        <p14:creationId xmlns:p14="http://schemas.microsoft.com/office/powerpoint/2010/main" val="53920850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F7F052-D691-4D57-A2D7-E3D59ED6F110}" type="datetime1">
              <a:rPr lang="en-US" smtClean="0"/>
              <a:t>1/18/2023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0253E-BC2E-4392-8553-6819FDB21CEB}" type="slidenum">
              <a:rPr lang="en-US" smtClean="0"/>
              <a:t>‹#›</a:t>
            </a:fld>
            <a:endParaRPr lang="en-US" dirty="0"/>
          </a:p>
        </p:txBody>
      </p:sp>
    </p:spTree>
    <p:extLst>
      <p:ext uri="{BB962C8B-B14F-4D97-AF65-F5344CB8AC3E}">
        <p14:creationId xmlns:p14="http://schemas.microsoft.com/office/powerpoint/2010/main" val="2792171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collegeessayguy.com/blog/show-dont-tell" TargetMode="External"/><Relationship Id="rId2" Type="http://schemas.openxmlformats.org/officeDocument/2006/relationships/hyperlink" Target="http://theadmissionsguru.com/blog/personal-statement-examples-show-not-tell" TargetMode="Externa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https://blog.reedsy.com/show-dont-tel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goingmerry.com/blog/common-scholarship-essay-prompts/" TargetMode="External"/><Relationship Id="rId2" Type="http://schemas.openxmlformats.org/officeDocument/2006/relationships/hyperlink" Target="https://www.scholarshipsinink.com/scholarship-essays/what-is-an-essay-prompt" TargetMode="Externa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s://www.scholarships.com/financial-aid/college-scholarships/scholarship-application-strategies/top-10-tips-for-writing-effective-scholarship-essays/" TargetMode="External"/><Relationship Id="rId7" Type="http://schemas.openxmlformats.org/officeDocument/2006/relationships/image" Target="../media/image6.jpeg"/><Relationship Id="rId2" Type="http://schemas.openxmlformats.org/officeDocument/2006/relationships/hyperlink" Target="https://libraryguides.mdc.edu/c.php?g=401717&amp;p=2971022" TargetMode="External"/><Relationship Id="rId1" Type="http://schemas.openxmlformats.org/officeDocument/2006/relationships/slideLayout" Target="../slideLayouts/slideLayout1.xml"/><Relationship Id="rId6" Type="http://schemas.openxmlformats.org/officeDocument/2006/relationships/hyperlink" Target="https://finaid.med.ufl.edu/scholarships/writing-the-scholarship-essay/" TargetMode="External"/><Relationship Id="rId5" Type="http://schemas.openxmlformats.org/officeDocument/2006/relationships/hyperlink" Target="https://bold.org/blog/how-to-write-a-scholarship-essay/#step12" TargetMode="External"/><Relationship Id="rId4" Type="http://schemas.openxmlformats.org/officeDocument/2006/relationships/hyperlink" Target="https://myscholly.com/how-to-write-a-scholarship-essay/"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s://www.grammarly.com/" TargetMode="External"/><Relationship Id="rId7" Type="http://schemas.openxmlformats.org/officeDocument/2006/relationships/image" Target="../media/image6.jpeg"/><Relationship Id="rId2" Type="http://schemas.openxmlformats.org/officeDocument/2006/relationships/hyperlink" Target="https://www.universalclass.com/articles/writing/effectively-copyedit-and-proofread-your-own-work.htm" TargetMode="External"/><Relationship Id="rId1" Type="http://schemas.openxmlformats.org/officeDocument/2006/relationships/slideLayout" Target="../slideLayouts/slideLayout1.xml"/><Relationship Id="rId6" Type="http://schemas.openxmlformats.org/officeDocument/2006/relationships/hyperlink" Target="https://owl.purdue.edu/owl/general_writing/the_writing_process/proofreading/" TargetMode="External"/><Relationship Id="rId5" Type="http://schemas.openxmlformats.org/officeDocument/2006/relationships/hyperlink" Target="https://examstudyexpert.com/how-to-proofread-an-essay/" TargetMode="External"/><Relationship Id="rId4" Type="http://schemas.openxmlformats.org/officeDocument/2006/relationships/hyperlink" Target="https://denisecowleeditorial.com/how-to-proofread-your-own-writing/"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www.gocollege.com/financial-aid/scholarships/apply/resume.html" TargetMode="External"/><Relationship Id="rId7" Type="http://schemas.openxmlformats.org/officeDocument/2006/relationships/image" Target="../media/image6.jpeg"/><Relationship Id="rId2" Type="http://schemas.openxmlformats.org/officeDocument/2006/relationships/hyperlink" Target="https://www.scholarshipsinink.com/difference-between-a-scholarship-resume-and-a-work-resume/" TargetMode="External"/><Relationship Id="rId1" Type="http://schemas.openxmlformats.org/officeDocument/2006/relationships/slideLayout" Target="../slideLayouts/slideLayout1.xml"/><Relationship Id="rId6" Type="http://schemas.openxmlformats.org/officeDocument/2006/relationships/hyperlink" Target="https://www.monster.com/career-advice/article/scholarship-resume" TargetMode="External"/><Relationship Id="rId5" Type="http://schemas.openxmlformats.org/officeDocument/2006/relationships/hyperlink" Target="https://www.indeed.com/career-advice/resumes-cover-letters/college-scholarship-resume" TargetMode="External"/><Relationship Id="rId4" Type="http://schemas.openxmlformats.org/officeDocument/2006/relationships/hyperlink" Target="https://at.csn.edu/sites/default/files/u2296/guide_to_writing_scholarship_resume.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wdt.edu/assets/docs/uploads/current-students/ferpa-forms/reference-authorization-form.pdf" TargetMode="Externa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hyperlink" Target="https://my.wdt.edu/ICS/Scholarship" TargetMode="External"/><Relationship Id="rId5" Type="http://schemas.openxmlformats.org/officeDocument/2006/relationships/image" Target="../media/image21.JP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hyperlink" Target="https://my.wdt.edu/ICS/Scholarship" TargetMode="External"/><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19.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mailto:WDTScholarship@wdt.edu"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hyperlink" Target="https://www.topeducationgrants.com/scholarships.php"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wdt-applynow.force.com/apply/"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6.png"/><Relationship Id="rId7"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hyperlink" Target="mailto:WDTScholarship@wdt.edu"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mailto:First.lastname@email.address" TargetMode="External"/><Relationship Id="rId7" Type="http://schemas.openxmlformats.org/officeDocument/2006/relationships/image" Target="../media/image7.jpeg"/><Relationship Id="rId2" Type="http://schemas.openxmlformats.org/officeDocument/2006/relationships/hyperlink" Target="mailto:Oops.oppsy.haha@email.address" TargetMode="Externa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2.sv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hyperlink" Target="mailto:Last.firstnamenumber@email.address" TargetMode="External"/><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s://finaid.org/scholarships/scams/" TargetMode="External"/><Relationship Id="rId2" Type="http://schemas.openxmlformats.org/officeDocument/2006/relationships/hyperlink" Target="https://consumer.ftc.gov/articles/how-avoid-scholarship-financial-aid-scams" TargetMode="Externa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hyperlink" Target="https://www.goingmerry.com/blog/scholarship-essay-format/" TargetMode="External"/><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hyperlink" Target="https://scholarshipowl.com/blog/apply-for-scholarships/use-this-scholarship-essay-format/" TargetMode="External"/><Relationship Id="rId4" Type="http://schemas.openxmlformats.org/officeDocument/2006/relationships/hyperlink" Target="https://natureofwriting.com/courses/essay-writing/lessons/the-writing-process/topic/outlin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natureofwriting.com/courses/essay-writing/lessons/the-writing-process/topic/brainstorming-strategies/" TargetMode="External"/><Relationship Id="rId7" Type="http://schemas.openxmlformats.org/officeDocument/2006/relationships/image" Target="../media/image7.jpeg"/><Relationship Id="rId2" Type="http://schemas.openxmlformats.org/officeDocument/2006/relationships/hyperlink" Target="https://www.fastweb.com/college-scholarships/articles/brainstorm-common-scholarship-essay-questions" TargetMode="Externa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15.jpeg"/><Relationship Id="rId4" Type="http://schemas.openxmlformats.org/officeDocument/2006/relationships/hyperlink" Target="https://www.sjsu.edu/writingcenter/resources/handou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43732" y="0"/>
            <a:ext cx="948267" cy="6858000"/>
          </a:xfrm>
          <a:prstGeom prst="rect">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1" y="6544238"/>
            <a:ext cx="12192000" cy="313267"/>
          </a:xfrm>
          <a:prstGeom prst="rect">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Isosceles Triangle 5"/>
          <p:cNvSpPr/>
          <p:nvPr/>
        </p:nvSpPr>
        <p:spPr>
          <a:xfrm>
            <a:off x="10430931" y="5774267"/>
            <a:ext cx="1625600" cy="770466"/>
          </a:xfrm>
          <a:prstGeom prst="triangle">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7">
            <a:extLst>
              <a:ext uri="{FF2B5EF4-FFF2-40B4-BE49-F238E27FC236}">
                <a16:creationId xmlns:a16="http://schemas.microsoft.com/office/drawing/2014/main" id="{048C1B5F-C5A4-40C5-A56C-B41D02868CBA}"/>
              </a:ext>
            </a:extLst>
          </p:cNvPr>
          <p:cNvSpPr txBox="1">
            <a:spLocks noChangeArrowheads="1"/>
          </p:cNvSpPr>
          <p:nvPr/>
        </p:nvSpPr>
        <p:spPr bwMode="auto">
          <a:xfrm>
            <a:off x="7847250" y="6095492"/>
            <a:ext cx="1268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58585A"/>
                </a:solidFill>
                <a:effectLst/>
                <a:uLnTx/>
                <a:uFillTx/>
                <a:latin typeface="Akzidenz-Grotesk BQ BoldCnd" panose="02000506050000020004" pitchFamily="50" charset="0"/>
                <a:ea typeface="+mn-ea"/>
                <a:cs typeface="+mn-cs"/>
              </a:rPr>
              <a:t>wdt.edu</a:t>
            </a:r>
          </a:p>
        </p:txBody>
      </p:sp>
      <p:pic>
        <p:nvPicPr>
          <p:cNvPr id="7" name="Picture 6" descr="Text&#10;&#10;Description automatically generated">
            <a:extLst>
              <a:ext uri="{FF2B5EF4-FFF2-40B4-BE49-F238E27FC236}">
                <a16:creationId xmlns:a16="http://schemas.microsoft.com/office/drawing/2014/main" id="{9F452D55-0903-4626-A6E1-91A0AC175B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2" y="875609"/>
            <a:ext cx="10641723" cy="4114800"/>
          </a:xfrm>
          <a:prstGeom prst="rect">
            <a:avLst/>
          </a:prstGeom>
        </p:spPr>
      </p:pic>
      <p:pic>
        <p:nvPicPr>
          <p:cNvPr id="8" name="Picture 14">
            <a:extLst>
              <a:ext uri="{FF2B5EF4-FFF2-40B4-BE49-F238E27FC236}">
                <a16:creationId xmlns:a16="http://schemas.microsoft.com/office/drawing/2014/main" id="{E6DD946D-1899-4C85-890C-F4971494A8C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905875" y="6151563"/>
            <a:ext cx="15255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7EEC20F4-C8AF-4160-BA99-85E95C69A8E1}"/>
              </a:ext>
            </a:extLst>
          </p:cNvPr>
          <p:cNvSpPr>
            <a:spLocks noGrp="1" noChangeArrowheads="1"/>
          </p:cNvSpPr>
          <p:nvPr>
            <p:ph type="ctrTitle"/>
          </p:nvPr>
        </p:nvSpPr>
        <p:spPr>
          <a:xfrm>
            <a:off x="1404938" y="6018149"/>
            <a:ext cx="1693862" cy="601663"/>
          </a:xfrm>
        </p:spPr>
        <p:txBody>
          <a:bodyPr/>
          <a:lstStyle/>
          <a:p>
            <a:pPr algn="l"/>
            <a:r>
              <a:rPr lang="en-US" altLang="en-US" sz="3200" dirty="0">
                <a:solidFill>
                  <a:srgbClr val="1F988B"/>
                </a:solidFill>
                <a:latin typeface="Akzidenz-Grotesk BQ MedCnd" panose="02000606020000020004" pitchFamily="50" charset="0"/>
              </a:rPr>
              <a:t>Learn.Do.Now.</a:t>
            </a:r>
          </a:p>
        </p:txBody>
      </p:sp>
      <p:pic>
        <p:nvPicPr>
          <p:cNvPr id="10" name="Picture 12">
            <a:extLst>
              <a:ext uri="{FF2B5EF4-FFF2-40B4-BE49-F238E27FC236}">
                <a16:creationId xmlns:a16="http://schemas.microsoft.com/office/drawing/2014/main" id="{791B9613-300A-4A4A-B686-0294C6D8B5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410894" y="5338691"/>
            <a:ext cx="994044" cy="101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7907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D958B90-7F0C-4588-B5CC-B2A7FEB9577D}"/>
              </a:ext>
            </a:extLst>
          </p:cNvPr>
          <p:cNvSpPr>
            <a:spLocks noGrp="1"/>
          </p:cNvSpPr>
          <p:nvPr>
            <p:ph type="subTitle" idx="1"/>
          </p:nvPr>
        </p:nvSpPr>
        <p:spPr>
          <a:xfrm>
            <a:off x="736599" y="1192153"/>
            <a:ext cx="9875520" cy="3982962"/>
          </a:xfrm>
        </p:spPr>
        <p:txBody>
          <a:bodyPr rtlCol="0">
            <a:normAutofit/>
          </a:bodyPr>
          <a:lstStyle/>
          <a:p>
            <a:pPr algn="l" fontAlgn="auto">
              <a:spcAft>
                <a:spcPts val="0"/>
              </a:spcAft>
              <a:defRPr/>
            </a:pPr>
            <a:r>
              <a:rPr lang="en-US" dirty="0">
                <a:solidFill>
                  <a:srgbClr val="DF5C26"/>
                </a:solidFill>
                <a:latin typeface="Proxima Nova" panose="02000506030000020004" pitchFamily="50" charset="0"/>
              </a:rPr>
              <a:t>Additional Resources:</a:t>
            </a:r>
          </a:p>
          <a:p>
            <a:pPr marL="342900" indent="-342900" algn="l" fontAlgn="auto">
              <a:spcAft>
                <a:spcPts val="0"/>
              </a:spcAft>
              <a:buFont typeface="Arial" panose="020B0604020202020204" pitchFamily="34" charset="0"/>
              <a:buChar char="•"/>
              <a:defRPr/>
            </a:pPr>
            <a:r>
              <a:rPr lang="en-US" b="1" dirty="0">
                <a:solidFill>
                  <a:srgbClr val="1F988B"/>
                </a:solidFill>
                <a:latin typeface="Proxima Nova" panose="02000506030000020004" pitchFamily="50" charset="0"/>
              </a:rPr>
              <a:t>Show, Don’t Tell</a:t>
            </a:r>
            <a:r>
              <a:rPr lang="en-US" dirty="0">
                <a:solidFill>
                  <a:srgbClr val="1F988B"/>
                </a:solidFill>
                <a:latin typeface="Proxima Nova" panose="02000506030000020004" pitchFamily="50" charset="0"/>
              </a:rPr>
              <a:t>:  </a:t>
            </a:r>
          </a:p>
          <a:p>
            <a:pPr marL="800100" lvl="1" indent="-342900" algn="l">
              <a:buFont typeface="Arial" panose="020B0604020202020204" pitchFamily="34" charset="0"/>
              <a:buChar char="•"/>
              <a:defRPr/>
            </a:pPr>
            <a:r>
              <a:rPr lang="en-US" dirty="0">
                <a:latin typeface="Proxima Nova" panose="02000506030000020004" pitchFamily="50" charset="0"/>
              </a:rPr>
              <a:t>4 Ways to Show (Not Tell) in Your Personal Statement.</a:t>
            </a:r>
          </a:p>
          <a:p>
            <a:pPr marL="1257300" lvl="2" indent="-342900" algn="l">
              <a:buFont typeface="Arial" panose="020B0604020202020204" pitchFamily="34" charset="0"/>
              <a:buChar char="•"/>
              <a:defRPr/>
            </a:pPr>
            <a:r>
              <a:rPr lang="en-US" dirty="0">
                <a:latin typeface="Proxima Nova" panose="02000506030000020004" pitchFamily="50" charset="0"/>
              </a:rPr>
              <a:t>(</a:t>
            </a:r>
            <a:r>
              <a:rPr lang="en-US" dirty="0">
                <a:latin typeface="Proxima Nova" panose="02000506030000020004" pitchFamily="50" charset="0"/>
                <a:hlinkClick r:id="rId2"/>
              </a:rPr>
              <a:t>http://theadmissionsguru.com/blog/personal-statement-examples-show-not-tell</a:t>
            </a:r>
            <a:r>
              <a:rPr lang="en-US" dirty="0">
                <a:latin typeface="Proxima Nova" panose="02000506030000020004" pitchFamily="50" charset="0"/>
              </a:rPr>
              <a:t>)</a:t>
            </a:r>
          </a:p>
          <a:p>
            <a:pPr marL="800100" lvl="1" indent="-342900" algn="l">
              <a:buFont typeface="Arial" panose="020B0604020202020204" pitchFamily="34" charset="0"/>
              <a:buChar char="•"/>
              <a:defRPr/>
            </a:pPr>
            <a:endParaRPr lang="en-US" sz="1000" dirty="0">
              <a:latin typeface="Proxima Nova" panose="02000506030000020004" pitchFamily="50" charset="0"/>
            </a:endParaRPr>
          </a:p>
          <a:p>
            <a:pPr marL="800100" lvl="1" indent="-342900" algn="l">
              <a:buFont typeface="Arial" panose="020B0604020202020204" pitchFamily="34" charset="0"/>
              <a:buChar char="•"/>
              <a:defRPr/>
            </a:pPr>
            <a:r>
              <a:rPr lang="en-US" dirty="0">
                <a:latin typeface="Proxima Nova" panose="02000506030000020004" pitchFamily="50" charset="0"/>
              </a:rPr>
              <a:t>How to “Show, Don’t Tell” in College Essay. </a:t>
            </a:r>
          </a:p>
          <a:p>
            <a:pPr marL="1257300" lvl="2" indent="-342900" algn="l">
              <a:buFont typeface="Arial" panose="020B0604020202020204" pitchFamily="34" charset="0"/>
              <a:buChar char="•"/>
              <a:defRPr/>
            </a:pPr>
            <a:r>
              <a:rPr lang="en-US" dirty="0">
                <a:latin typeface="Proxima Nova" panose="02000506030000020004" pitchFamily="50" charset="0"/>
              </a:rPr>
              <a:t>(</a:t>
            </a:r>
            <a:r>
              <a:rPr lang="en-US" dirty="0">
                <a:latin typeface="Proxima Nova" panose="02000506030000020004" pitchFamily="50" charset="0"/>
                <a:hlinkClick r:id="rId3"/>
              </a:rPr>
              <a:t>https://www.collegeessayguy.com/blog/show-dont-tell</a:t>
            </a:r>
            <a:r>
              <a:rPr lang="en-US" dirty="0">
                <a:latin typeface="Proxima Nova" panose="02000506030000020004" pitchFamily="50" charset="0"/>
              </a:rPr>
              <a:t>) </a:t>
            </a:r>
          </a:p>
          <a:p>
            <a:pPr marL="800100" lvl="1" indent="-342900" algn="l">
              <a:buFont typeface="Arial" panose="020B0604020202020204" pitchFamily="34" charset="0"/>
              <a:buChar char="•"/>
              <a:defRPr/>
            </a:pPr>
            <a:endParaRPr lang="en-US" sz="1000" dirty="0">
              <a:latin typeface="Proxima Nova" panose="02000506030000020004" pitchFamily="50" charset="0"/>
            </a:endParaRPr>
          </a:p>
          <a:p>
            <a:pPr marL="800100" lvl="1" indent="-342900" algn="l">
              <a:buFont typeface="Arial" panose="020B0604020202020204" pitchFamily="34" charset="0"/>
              <a:buChar char="•"/>
              <a:defRPr/>
            </a:pPr>
            <a:r>
              <a:rPr lang="en-US" dirty="0">
                <a:latin typeface="Proxima Nova" panose="02000506030000020004" pitchFamily="50" charset="0"/>
              </a:rPr>
              <a:t>6 Tips to Show Instead of Tell. </a:t>
            </a:r>
          </a:p>
          <a:p>
            <a:pPr marL="1257300" lvl="2" indent="-342900" algn="l">
              <a:buFont typeface="Arial" panose="020B0604020202020204" pitchFamily="34" charset="0"/>
              <a:buChar char="•"/>
              <a:defRPr/>
            </a:pPr>
            <a:r>
              <a:rPr lang="en-US" dirty="0">
                <a:latin typeface="Proxima Nova" panose="02000506030000020004" pitchFamily="50" charset="0"/>
              </a:rPr>
              <a:t>(</a:t>
            </a:r>
            <a:r>
              <a:rPr lang="en-US" dirty="0">
                <a:latin typeface="Proxima Nova" panose="02000506030000020004" pitchFamily="50" charset="0"/>
                <a:hlinkClick r:id="rId4"/>
              </a:rPr>
              <a:t>https://blog.reedsy.com/show-dont-tell/</a:t>
            </a:r>
            <a:r>
              <a:rPr lang="en-US" dirty="0">
                <a:latin typeface="Proxima Nova" panose="02000506030000020004" pitchFamily="50" charset="0"/>
              </a:rPr>
              <a:t>) </a:t>
            </a:r>
          </a:p>
          <a:p>
            <a:pPr marL="800100" lvl="1" indent="-342900" algn="l">
              <a:buFont typeface="Arial" panose="020B0604020202020204" pitchFamily="34" charset="0"/>
              <a:buChar char="•"/>
              <a:defRPr/>
            </a:pPr>
            <a:endParaRPr lang="en-US" dirty="0">
              <a:latin typeface="Proxima Nova" panose="02000506030000020004" pitchFamily="50" charset="0"/>
            </a:endParaRPr>
          </a:p>
          <a:p>
            <a:endParaRPr lang="en-US" dirty="0">
              <a:latin typeface="Proxima Nova" panose="02000506030000020004" pitchFamily="50" charset="0"/>
            </a:endParaRPr>
          </a:p>
          <a:p>
            <a:pPr marL="800100" lvl="1" indent="-342900" algn="l">
              <a:buFont typeface="Arial" panose="020B0604020202020204" pitchFamily="34" charset="0"/>
              <a:buChar char="•"/>
              <a:defRPr/>
            </a:pPr>
            <a:endParaRPr lang="en-US" dirty="0">
              <a:latin typeface="Proxima Nova" panose="02000506030000020004" pitchFamily="50" charset="0"/>
            </a:endParaRPr>
          </a:p>
          <a:p>
            <a:pPr marL="800100" lvl="1" indent="-342900" algn="l">
              <a:buFont typeface="Arial" panose="020B0604020202020204" pitchFamily="34" charset="0"/>
              <a:buChar char="•"/>
              <a:defRPr/>
            </a:pPr>
            <a:endParaRPr lang="en-US" dirty="0">
              <a:latin typeface="Proxima Nova" panose="02000506030000020004" pitchFamily="50" charset="0"/>
            </a:endParaRPr>
          </a:p>
          <a:p>
            <a:pPr marL="800100" lvl="1" indent="-342900" algn="l">
              <a:buFont typeface="Arial" panose="020B0604020202020204" pitchFamily="34" charset="0"/>
              <a:buChar char="•"/>
              <a:defRPr/>
            </a:pPr>
            <a:endParaRPr lang="en-US" dirty="0">
              <a:latin typeface="Proxima Nova" panose="02000506030000020004" pitchFamily="50" charset="0"/>
            </a:endParaRPr>
          </a:p>
          <a:p>
            <a:pPr algn="l" fontAlgn="auto">
              <a:spcAft>
                <a:spcPts val="0"/>
              </a:spcAft>
              <a:defRPr/>
            </a:pPr>
            <a:endParaRPr lang="en-US" dirty="0">
              <a:latin typeface="Proxima Nova" panose="02000506030000020004" pitchFamily="50" charset="0"/>
            </a:endParaRPr>
          </a:p>
          <a:p>
            <a:pPr algn="l" fontAlgn="auto">
              <a:spcAft>
                <a:spcPts val="0"/>
              </a:spcAft>
              <a:defRPr/>
            </a:pPr>
            <a:endParaRPr lang="en-US" dirty="0">
              <a:latin typeface="Proxima Nova" panose="02000506030000020004" pitchFamily="50" charset="0"/>
            </a:endParaRPr>
          </a:p>
          <a:p>
            <a:pPr algn="l" fontAlgn="auto">
              <a:spcAft>
                <a:spcPts val="0"/>
              </a:spcAft>
              <a:defRPr/>
            </a:pPr>
            <a:endParaRPr lang="en-US" dirty="0">
              <a:latin typeface="Proxima Nova" panose="02000506030000020004" pitchFamily="50" charset="0"/>
            </a:endParaRPr>
          </a:p>
        </p:txBody>
      </p:sp>
      <p:sp>
        <p:nvSpPr>
          <p:cNvPr id="4" name="Rectangle 3">
            <a:extLst>
              <a:ext uri="{FF2B5EF4-FFF2-40B4-BE49-F238E27FC236}">
                <a16:creationId xmlns:a16="http://schemas.microsoft.com/office/drawing/2014/main" id="{EEBE2DC5-B2B6-4603-B672-0A7FF9DA9568}"/>
              </a:ext>
            </a:extLst>
          </p:cNvPr>
          <p:cNvSpPr/>
          <p:nvPr/>
        </p:nvSpPr>
        <p:spPr>
          <a:xfrm>
            <a:off x="11244263" y="0"/>
            <a:ext cx="947737" cy="6858000"/>
          </a:xfrm>
          <a:prstGeom prst="rect">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B0EAFA45-22FC-4CD6-83F6-9F6CD33A279A}"/>
              </a:ext>
            </a:extLst>
          </p:cNvPr>
          <p:cNvSpPr/>
          <p:nvPr/>
        </p:nvSpPr>
        <p:spPr>
          <a:xfrm>
            <a:off x="0" y="6545263"/>
            <a:ext cx="12192000" cy="312737"/>
          </a:xfrm>
          <a:prstGeom prst="rect">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Isosceles Triangle 5">
            <a:extLst>
              <a:ext uri="{FF2B5EF4-FFF2-40B4-BE49-F238E27FC236}">
                <a16:creationId xmlns:a16="http://schemas.microsoft.com/office/drawing/2014/main" id="{DD999E24-05C0-4CCE-9D43-522F6928C1FF}"/>
              </a:ext>
            </a:extLst>
          </p:cNvPr>
          <p:cNvSpPr/>
          <p:nvPr/>
        </p:nvSpPr>
        <p:spPr>
          <a:xfrm>
            <a:off x="10431463" y="5773738"/>
            <a:ext cx="1625600" cy="771525"/>
          </a:xfrm>
          <a:prstGeom prst="triangle">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26" name="Title 1">
            <a:extLst>
              <a:ext uri="{FF2B5EF4-FFF2-40B4-BE49-F238E27FC236}">
                <a16:creationId xmlns:a16="http://schemas.microsoft.com/office/drawing/2014/main" id="{6060A7B6-8C49-4546-BF71-286CFE71FD58}"/>
              </a:ext>
            </a:extLst>
          </p:cNvPr>
          <p:cNvSpPr txBox="1">
            <a:spLocks noChangeArrowheads="1"/>
          </p:cNvSpPr>
          <p:nvPr/>
        </p:nvSpPr>
        <p:spPr bwMode="auto">
          <a:xfrm>
            <a:off x="1248569" y="162377"/>
            <a:ext cx="96948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pPr>
            <a:r>
              <a:rPr lang="en-US" altLang="en-US" sz="6000" dirty="0">
                <a:solidFill>
                  <a:srgbClr val="1F988B"/>
                </a:solidFill>
                <a:latin typeface="Akzidenz-Grotesk BQ MedCnd" panose="02000606020000020004" pitchFamily="50" charset="0"/>
              </a:rPr>
              <a:t>Scholarship Essay Tips</a:t>
            </a:r>
          </a:p>
        </p:txBody>
      </p:sp>
      <p:sp>
        <p:nvSpPr>
          <p:cNvPr id="7" name="TextBox 7">
            <a:extLst>
              <a:ext uri="{FF2B5EF4-FFF2-40B4-BE49-F238E27FC236}">
                <a16:creationId xmlns:a16="http://schemas.microsoft.com/office/drawing/2014/main" id="{6CF513BC-B65A-41EC-BC72-BBFF3B610C23}"/>
              </a:ext>
            </a:extLst>
          </p:cNvPr>
          <p:cNvSpPr txBox="1">
            <a:spLocks noChangeArrowheads="1"/>
          </p:cNvSpPr>
          <p:nvPr/>
        </p:nvSpPr>
        <p:spPr bwMode="auto">
          <a:xfrm>
            <a:off x="7717984" y="6159500"/>
            <a:ext cx="102731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rgbClr val="58585A"/>
                </a:solidFill>
                <a:latin typeface="Akzidenz-Grotesk BQ BoldCnd" panose="02000506050000020004" pitchFamily="50" charset="0"/>
              </a:rPr>
              <a:t>wdt.edu</a:t>
            </a:r>
          </a:p>
        </p:txBody>
      </p:sp>
      <p:pic>
        <p:nvPicPr>
          <p:cNvPr id="8" name="Picture 10">
            <a:extLst>
              <a:ext uri="{FF2B5EF4-FFF2-40B4-BE49-F238E27FC236}">
                <a16:creationId xmlns:a16="http://schemas.microsoft.com/office/drawing/2014/main" id="{CA79EC4A-47A1-4F0A-9FF2-9A397C76396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8810871" y="6069609"/>
            <a:ext cx="1119187" cy="43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a:extLst>
              <a:ext uri="{FF2B5EF4-FFF2-40B4-BE49-F238E27FC236}">
                <a16:creationId xmlns:a16="http://schemas.microsoft.com/office/drawing/2014/main" id="{2EA1D3AA-9ADC-4174-9D1A-BBBE8D7A54F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10021055" y="5956747"/>
            <a:ext cx="487438" cy="49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863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D958B90-7F0C-4588-B5CC-B2A7FEB9577D}"/>
              </a:ext>
            </a:extLst>
          </p:cNvPr>
          <p:cNvSpPr>
            <a:spLocks noGrp="1"/>
          </p:cNvSpPr>
          <p:nvPr>
            <p:ph type="subTitle" idx="1"/>
          </p:nvPr>
        </p:nvSpPr>
        <p:spPr>
          <a:xfrm>
            <a:off x="736598" y="1192153"/>
            <a:ext cx="10372727" cy="5503470"/>
          </a:xfrm>
        </p:spPr>
        <p:txBody>
          <a:bodyPr rtlCol="0">
            <a:normAutofit/>
          </a:bodyPr>
          <a:lstStyle/>
          <a:p>
            <a:pPr algn="l" fontAlgn="auto">
              <a:spcAft>
                <a:spcPts val="0"/>
              </a:spcAft>
              <a:defRPr/>
            </a:pPr>
            <a:r>
              <a:rPr lang="en-US" dirty="0">
                <a:solidFill>
                  <a:srgbClr val="DF5C26"/>
                </a:solidFill>
                <a:latin typeface="Proxima Nova" panose="02000506030000020004" pitchFamily="50" charset="0"/>
              </a:rPr>
              <a:t>Additional Resources:</a:t>
            </a:r>
          </a:p>
          <a:p>
            <a:pPr marL="342900" indent="-342900" algn="l">
              <a:buFont typeface="Arial" panose="020B0604020202020204" pitchFamily="34" charset="0"/>
              <a:buChar char="•"/>
              <a:defRPr/>
            </a:pPr>
            <a:r>
              <a:rPr lang="en-US" sz="2400" b="1" dirty="0">
                <a:solidFill>
                  <a:srgbClr val="1F988B"/>
                </a:solidFill>
                <a:latin typeface="Proxima Nova" panose="02000506030000020004" pitchFamily="50" charset="0"/>
              </a:rPr>
              <a:t>Essay Prompts/Questions:</a:t>
            </a:r>
          </a:p>
          <a:p>
            <a:pPr marL="800100" lvl="1" indent="-342900" algn="l">
              <a:buFont typeface="Arial" panose="020B0604020202020204" pitchFamily="34" charset="0"/>
              <a:buChar char="•"/>
              <a:defRPr/>
            </a:pPr>
            <a:r>
              <a:rPr lang="en-US" dirty="0">
                <a:latin typeface="Proxima Nova" panose="02000506030000020004" pitchFamily="50" charset="0"/>
              </a:rPr>
              <a:t>What is an Essay Prompt? </a:t>
            </a:r>
          </a:p>
          <a:p>
            <a:pPr marL="1257300" lvl="2" indent="-342900" algn="l">
              <a:buFont typeface="Arial" panose="020B0604020202020204" pitchFamily="34" charset="0"/>
              <a:buChar char="•"/>
              <a:defRPr/>
            </a:pPr>
            <a:r>
              <a:rPr lang="en-US" dirty="0">
                <a:latin typeface="Proxima Nova" panose="02000506030000020004" pitchFamily="50" charset="0"/>
              </a:rPr>
              <a:t>(</a:t>
            </a:r>
            <a:r>
              <a:rPr lang="en-US" dirty="0">
                <a:latin typeface="Proxima Nova" panose="02000506030000020004" pitchFamily="50" charset="0"/>
                <a:hlinkClick r:id="rId2"/>
              </a:rPr>
              <a:t>https://www.scholarshipsinink.com/scholarship-essays/what-is-an-essay-prompt</a:t>
            </a:r>
            <a:r>
              <a:rPr lang="en-US" dirty="0">
                <a:latin typeface="Proxima Nova" panose="02000506030000020004" pitchFamily="50" charset="0"/>
              </a:rPr>
              <a:t>)</a:t>
            </a:r>
          </a:p>
          <a:p>
            <a:pPr marL="800100" lvl="1" indent="-342900" algn="l">
              <a:buFont typeface="Arial" panose="020B0604020202020204" pitchFamily="34" charset="0"/>
              <a:buChar char="•"/>
              <a:defRPr/>
            </a:pPr>
            <a:endParaRPr lang="en-US" dirty="0">
              <a:latin typeface="Proxima Nova" panose="02000506030000020004" pitchFamily="50" charset="0"/>
            </a:endParaRPr>
          </a:p>
          <a:p>
            <a:pPr marL="800100" lvl="1" indent="-342900" algn="l">
              <a:buFont typeface="Arial" panose="020B0604020202020204" pitchFamily="34" charset="0"/>
              <a:buChar char="•"/>
              <a:defRPr/>
            </a:pPr>
            <a:r>
              <a:rPr lang="en-US" dirty="0">
                <a:latin typeface="Proxima Nova" panose="02000506030000020004" pitchFamily="50" charset="0"/>
              </a:rPr>
              <a:t>Top 10 Scholarship Essay Prompts. </a:t>
            </a:r>
          </a:p>
          <a:p>
            <a:pPr marL="1257300" lvl="2" indent="-342900" algn="l">
              <a:buFont typeface="Arial" panose="020B0604020202020204" pitchFamily="34" charset="0"/>
              <a:buChar char="•"/>
              <a:defRPr/>
            </a:pPr>
            <a:r>
              <a:rPr lang="en-US" dirty="0">
                <a:latin typeface="Proxima Nova" panose="02000506030000020004" pitchFamily="50" charset="0"/>
              </a:rPr>
              <a:t>(</a:t>
            </a:r>
            <a:r>
              <a:rPr lang="en-US" dirty="0">
                <a:latin typeface="Proxima Nova" panose="02000506030000020004" pitchFamily="50" charset="0"/>
                <a:hlinkClick r:id="rId3"/>
              </a:rPr>
              <a:t>https://www.goingmerry.com/blog/common-scholarship-essay-prompts/</a:t>
            </a:r>
            <a:r>
              <a:rPr lang="en-US" dirty="0">
                <a:latin typeface="Proxima Nova" panose="02000506030000020004" pitchFamily="50" charset="0"/>
              </a:rPr>
              <a:t>) </a:t>
            </a:r>
          </a:p>
          <a:p>
            <a:pPr lvl="2" algn="l">
              <a:defRPr/>
            </a:pPr>
            <a:endParaRPr lang="en-US" dirty="0">
              <a:latin typeface="Proxima Nova" panose="02000506030000020004" pitchFamily="50" charset="0"/>
            </a:endParaRPr>
          </a:p>
          <a:p>
            <a:pPr marL="800100" lvl="1" indent="-342900" algn="l">
              <a:buFont typeface="Arial" panose="020B0604020202020204" pitchFamily="34" charset="0"/>
              <a:buChar char="•"/>
              <a:defRPr/>
            </a:pPr>
            <a:r>
              <a:rPr lang="en-US" dirty="0">
                <a:latin typeface="Proxima Nova" panose="02000506030000020004" pitchFamily="50" charset="0"/>
              </a:rPr>
              <a:t>Common Questions:</a:t>
            </a:r>
          </a:p>
          <a:p>
            <a:pPr marL="1257300" lvl="2" indent="-342900" algn="l">
              <a:buFont typeface="Arial" panose="020B0604020202020204" pitchFamily="34" charset="0"/>
              <a:buChar char="•"/>
              <a:defRPr/>
            </a:pPr>
            <a:r>
              <a:rPr lang="en-US" sz="1600" dirty="0">
                <a:latin typeface="Proxima Nova" panose="02000506030000020004" pitchFamily="50" charset="0"/>
              </a:rPr>
              <a:t>Tell us about yourself.</a:t>
            </a:r>
          </a:p>
          <a:p>
            <a:pPr marL="1257300" lvl="2" indent="-342900" algn="l">
              <a:buFont typeface="Arial" panose="020B0604020202020204" pitchFamily="34" charset="0"/>
              <a:buChar char="•"/>
              <a:defRPr/>
            </a:pPr>
            <a:r>
              <a:rPr lang="en-US" sz="1600" dirty="0">
                <a:latin typeface="Proxima Nova" panose="02000506030000020004" pitchFamily="50" charset="0"/>
              </a:rPr>
              <a:t>How did you decide on your chosen program of study? Why are you interested in the career field you have chosen?</a:t>
            </a:r>
          </a:p>
          <a:p>
            <a:pPr marL="1257300" lvl="2" indent="-342900" algn="l">
              <a:buFont typeface="Arial" panose="020B0604020202020204" pitchFamily="34" charset="0"/>
              <a:buChar char="•"/>
              <a:defRPr/>
            </a:pPr>
            <a:r>
              <a:rPr lang="en-US" sz="1600" dirty="0">
                <a:latin typeface="Proxima Nova" panose="02000506030000020004" pitchFamily="50" charset="0"/>
              </a:rPr>
              <a:t>What are your career goals?</a:t>
            </a:r>
          </a:p>
          <a:p>
            <a:pPr marL="1257300" lvl="2" indent="-342900" algn="l">
              <a:buFont typeface="Arial" panose="020B0604020202020204" pitchFamily="34" charset="0"/>
              <a:buChar char="•"/>
              <a:defRPr/>
            </a:pPr>
            <a:r>
              <a:rPr lang="en-US" sz="1600" dirty="0">
                <a:latin typeface="Proxima Nova" panose="02000506030000020004" pitchFamily="50" charset="0"/>
              </a:rPr>
              <a:t>What is your greatest strength?</a:t>
            </a:r>
          </a:p>
          <a:p>
            <a:pPr marL="1257300" lvl="2" indent="-342900" algn="l">
              <a:buFont typeface="Arial" panose="020B0604020202020204" pitchFamily="34" charset="0"/>
              <a:buChar char="•"/>
              <a:defRPr/>
            </a:pPr>
            <a:r>
              <a:rPr lang="en-US" sz="1600" dirty="0">
                <a:latin typeface="Proxima Nova" panose="02000506030000020004" pitchFamily="50" charset="0"/>
              </a:rPr>
              <a:t>Describe a challenge you faced/have faced and steps you that help you overcome it.</a:t>
            </a:r>
          </a:p>
          <a:p>
            <a:pPr marL="1257300" lvl="2" indent="-342900" algn="l">
              <a:buFont typeface="Arial" panose="020B0604020202020204" pitchFamily="34" charset="0"/>
              <a:buChar char="•"/>
              <a:defRPr/>
            </a:pPr>
            <a:r>
              <a:rPr lang="en-US" sz="1600" dirty="0">
                <a:latin typeface="Proxima Nova" panose="02000506030000020004" pitchFamily="50" charset="0"/>
              </a:rPr>
              <a:t>Why are you the best candidate for this scholarship?</a:t>
            </a:r>
          </a:p>
          <a:p>
            <a:pPr marL="1257300" lvl="2" indent="-342900" algn="l">
              <a:buFont typeface="Arial" panose="020B0604020202020204" pitchFamily="34" charset="0"/>
              <a:buChar char="•"/>
              <a:defRPr/>
            </a:pPr>
            <a:endParaRPr lang="en-US" dirty="0">
              <a:latin typeface="Proxima Nova" panose="02000506030000020004" pitchFamily="50" charset="0"/>
            </a:endParaRPr>
          </a:p>
          <a:p>
            <a:pPr marL="1257300" lvl="2" indent="-342900" algn="l">
              <a:buFont typeface="Arial" panose="020B0604020202020204" pitchFamily="34" charset="0"/>
              <a:buChar char="•"/>
              <a:defRPr/>
            </a:pPr>
            <a:endParaRPr lang="en-US" dirty="0">
              <a:latin typeface="Proxima Nova" panose="02000506030000020004" pitchFamily="50" charset="0"/>
            </a:endParaRPr>
          </a:p>
          <a:p>
            <a:endParaRPr lang="en-US" dirty="0">
              <a:latin typeface="Proxima Nova" panose="02000506030000020004" pitchFamily="50" charset="0"/>
            </a:endParaRPr>
          </a:p>
          <a:p>
            <a:pPr marL="800100" lvl="1" indent="-342900" algn="l">
              <a:buFont typeface="Arial" panose="020B0604020202020204" pitchFamily="34" charset="0"/>
              <a:buChar char="•"/>
              <a:defRPr/>
            </a:pPr>
            <a:endParaRPr lang="en-US" dirty="0">
              <a:latin typeface="Proxima Nova" panose="02000506030000020004" pitchFamily="50" charset="0"/>
            </a:endParaRPr>
          </a:p>
          <a:p>
            <a:pPr marL="800100" lvl="1" indent="-342900" algn="l">
              <a:buFont typeface="Arial" panose="020B0604020202020204" pitchFamily="34" charset="0"/>
              <a:buChar char="•"/>
              <a:defRPr/>
            </a:pPr>
            <a:endParaRPr lang="en-US" dirty="0">
              <a:latin typeface="Proxima Nova" panose="02000506030000020004" pitchFamily="50" charset="0"/>
            </a:endParaRPr>
          </a:p>
          <a:p>
            <a:pPr marL="800100" lvl="1" indent="-342900" algn="l">
              <a:buFont typeface="Arial" panose="020B0604020202020204" pitchFamily="34" charset="0"/>
              <a:buChar char="•"/>
              <a:defRPr/>
            </a:pPr>
            <a:endParaRPr lang="en-US" dirty="0">
              <a:latin typeface="Proxima Nova" panose="02000506030000020004" pitchFamily="50" charset="0"/>
            </a:endParaRPr>
          </a:p>
          <a:p>
            <a:pPr algn="l" fontAlgn="auto">
              <a:spcAft>
                <a:spcPts val="0"/>
              </a:spcAft>
              <a:defRPr/>
            </a:pPr>
            <a:endParaRPr lang="en-US" dirty="0">
              <a:latin typeface="Proxima Nova" panose="02000506030000020004" pitchFamily="50" charset="0"/>
            </a:endParaRPr>
          </a:p>
          <a:p>
            <a:pPr algn="l" fontAlgn="auto">
              <a:spcAft>
                <a:spcPts val="0"/>
              </a:spcAft>
              <a:defRPr/>
            </a:pPr>
            <a:endParaRPr lang="en-US" dirty="0">
              <a:latin typeface="Proxima Nova" panose="02000506030000020004" pitchFamily="50" charset="0"/>
            </a:endParaRPr>
          </a:p>
          <a:p>
            <a:pPr algn="l" fontAlgn="auto">
              <a:spcAft>
                <a:spcPts val="0"/>
              </a:spcAft>
              <a:defRPr/>
            </a:pPr>
            <a:endParaRPr lang="en-US" dirty="0">
              <a:latin typeface="Proxima Nova" panose="02000506030000020004" pitchFamily="50" charset="0"/>
            </a:endParaRPr>
          </a:p>
        </p:txBody>
      </p:sp>
      <p:sp>
        <p:nvSpPr>
          <p:cNvPr id="4" name="Rectangle 3">
            <a:extLst>
              <a:ext uri="{FF2B5EF4-FFF2-40B4-BE49-F238E27FC236}">
                <a16:creationId xmlns:a16="http://schemas.microsoft.com/office/drawing/2014/main" id="{EEBE2DC5-B2B6-4603-B672-0A7FF9DA9568}"/>
              </a:ext>
            </a:extLst>
          </p:cNvPr>
          <p:cNvSpPr/>
          <p:nvPr/>
        </p:nvSpPr>
        <p:spPr>
          <a:xfrm>
            <a:off x="11244263" y="0"/>
            <a:ext cx="947737" cy="6858000"/>
          </a:xfrm>
          <a:prstGeom prst="rect">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B0EAFA45-22FC-4CD6-83F6-9F6CD33A279A}"/>
              </a:ext>
            </a:extLst>
          </p:cNvPr>
          <p:cNvSpPr/>
          <p:nvPr/>
        </p:nvSpPr>
        <p:spPr>
          <a:xfrm>
            <a:off x="0" y="6545263"/>
            <a:ext cx="12192000" cy="312737"/>
          </a:xfrm>
          <a:prstGeom prst="rect">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Isosceles Triangle 5">
            <a:extLst>
              <a:ext uri="{FF2B5EF4-FFF2-40B4-BE49-F238E27FC236}">
                <a16:creationId xmlns:a16="http://schemas.microsoft.com/office/drawing/2014/main" id="{DD999E24-05C0-4CCE-9D43-522F6928C1FF}"/>
              </a:ext>
            </a:extLst>
          </p:cNvPr>
          <p:cNvSpPr/>
          <p:nvPr/>
        </p:nvSpPr>
        <p:spPr>
          <a:xfrm>
            <a:off x="10431463" y="5773738"/>
            <a:ext cx="1625600" cy="771525"/>
          </a:xfrm>
          <a:prstGeom prst="triangle">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26" name="Title 1">
            <a:extLst>
              <a:ext uri="{FF2B5EF4-FFF2-40B4-BE49-F238E27FC236}">
                <a16:creationId xmlns:a16="http://schemas.microsoft.com/office/drawing/2014/main" id="{6060A7B6-8C49-4546-BF71-286CFE71FD58}"/>
              </a:ext>
            </a:extLst>
          </p:cNvPr>
          <p:cNvSpPr txBox="1">
            <a:spLocks noChangeArrowheads="1"/>
          </p:cNvSpPr>
          <p:nvPr/>
        </p:nvSpPr>
        <p:spPr bwMode="auto">
          <a:xfrm>
            <a:off x="736599" y="162377"/>
            <a:ext cx="96948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en-US" sz="6000" dirty="0">
                <a:solidFill>
                  <a:srgbClr val="1F988B"/>
                </a:solidFill>
                <a:latin typeface="Akzidenz-Grotesk BQ MedCnd" panose="02000606020000020004" pitchFamily="50" charset="0"/>
              </a:rPr>
              <a:t>Scholarship Essay Tips</a:t>
            </a:r>
          </a:p>
        </p:txBody>
      </p:sp>
      <p:sp>
        <p:nvSpPr>
          <p:cNvPr id="7" name="TextBox 7">
            <a:extLst>
              <a:ext uri="{FF2B5EF4-FFF2-40B4-BE49-F238E27FC236}">
                <a16:creationId xmlns:a16="http://schemas.microsoft.com/office/drawing/2014/main" id="{E5061271-6BFD-4820-B877-F427009FF355}"/>
              </a:ext>
            </a:extLst>
          </p:cNvPr>
          <p:cNvSpPr txBox="1">
            <a:spLocks noChangeArrowheads="1"/>
          </p:cNvSpPr>
          <p:nvPr/>
        </p:nvSpPr>
        <p:spPr bwMode="auto">
          <a:xfrm>
            <a:off x="7717984" y="6159500"/>
            <a:ext cx="102731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rgbClr val="58585A"/>
                </a:solidFill>
                <a:latin typeface="Akzidenz-Grotesk BQ BoldCnd" panose="02000506050000020004" pitchFamily="50" charset="0"/>
              </a:rPr>
              <a:t>wdt.edu</a:t>
            </a:r>
          </a:p>
        </p:txBody>
      </p:sp>
      <p:pic>
        <p:nvPicPr>
          <p:cNvPr id="8" name="Picture 10">
            <a:extLst>
              <a:ext uri="{FF2B5EF4-FFF2-40B4-BE49-F238E27FC236}">
                <a16:creationId xmlns:a16="http://schemas.microsoft.com/office/drawing/2014/main" id="{4C3F83C7-CED9-45C4-AD91-C48AB407556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8810871" y="6069609"/>
            <a:ext cx="1119187" cy="43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a:extLst>
              <a:ext uri="{FF2B5EF4-FFF2-40B4-BE49-F238E27FC236}">
                <a16:creationId xmlns:a16="http://schemas.microsoft.com/office/drawing/2014/main" id="{05E88594-021A-4CBF-8C69-6877614B810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10021055" y="5956747"/>
            <a:ext cx="487438" cy="49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A77B7E7B-F4A4-42CA-9812-EEAA5DD06F4C}"/>
              </a:ext>
            </a:extLst>
          </p:cNvPr>
          <p:cNvGrpSpPr/>
          <p:nvPr/>
        </p:nvGrpSpPr>
        <p:grpSpPr>
          <a:xfrm>
            <a:off x="6163056" y="431065"/>
            <a:ext cx="4946269" cy="1535437"/>
            <a:chOff x="6163056" y="431065"/>
            <a:chExt cx="4946269" cy="1535437"/>
          </a:xfrm>
        </p:grpSpPr>
        <p:pic>
          <p:nvPicPr>
            <p:cNvPr id="10" name="Picture 9">
              <a:extLst>
                <a:ext uri="{FF2B5EF4-FFF2-40B4-BE49-F238E27FC236}">
                  <a16:creationId xmlns:a16="http://schemas.microsoft.com/office/drawing/2014/main" id="{161D3B8F-A14D-4491-B7AA-7D943114FAD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379659" y="431065"/>
              <a:ext cx="2729666" cy="1535437"/>
            </a:xfrm>
            <a:prstGeom prst="rect">
              <a:avLst/>
            </a:prstGeom>
          </p:spPr>
        </p:pic>
        <p:sp>
          <p:nvSpPr>
            <p:cNvPr id="11" name="Callout: Double Bent Line 10">
              <a:extLst>
                <a:ext uri="{FF2B5EF4-FFF2-40B4-BE49-F238E27FC236}">
                  <a16:creationId xmlns:a16="http://schemas.microsoft.com/office/drawing/2014/main" id="{2960A430-AC88-4F8E-BEC1-84197D71A254}"/>
                </a:ext>
              </a:extLst>
            </p:cNvPr>
            <p:cNvSpPr/>
            <p:nvPr/>
          </p:nvSpPr>
          <p:spPr>
            <a:xfrm>
              <a:off x="6163056" y="938249"/>
              <a:ext cx="1554927" cy="872263"/>
            </a:xfrm>
            <a:prstGeom prst="borderCallout3">
              <a:avLst>
                <a:gd name="adj1" fmla="val -1690"/>
                <a:gd name="adj2" fmla="val 46296"/>
                <a:gd name="adj3" fmla="val -84872"/>
                <a:gd name="adj4" fmla="val 46035"/>
                <a:gd name="adj5" fmla="val -85746"/>
                <a:gd name="adj6" fmla="val 238314"/>
                <a:gd name="adj7" fmla="val -57102"/>
                <a:gd name="adj8" fmla="val 252324"/>
              </a:avLst>
            </a:prstGeom>
            <a:solidFill>
              <a:srgbClr val="DF5C26"/>
            </a:solidFill>
            <a:ln w="38100">
              <a:solidFill>
                <a:srgbClr val="DF5C2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Proxima Nova" panose="020B0503030502060204" pitchFamily="34" charset="0"/>
                </a:rPr>
                <a:t>Your essay is the best way to make yourself stand out from others</a:t>
              </a:r>
              <a:r>
                <a:rPr lang="en-US" sz="1100" dirty="0">
                  <a:solidFill>
                    <a:schemeClr val="bg1"/>
                  </a:solidFill>
                  <a:latin typeface="Proxima Nova" panose="020B0503030502060204" pitchFamily="34" charset="0"/>
                </a:rPr>
                <a:t>!</a:t>
              </a:r>
            </a:p>
          </p:txBody>
        </p:sp>
      </p:grpSp>
    </p:spTree>
    <p:extLst>
      <p:ext uri="{BB962C8B-B14F-4D97-AF65-F5344CB8AC3E}">
        <p14:creationId xmlns:p14="http://schemas.microsoft.com/office/powerpoint/2010/main" val="3302928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D958B90-7F0C-4588-B5CC-B2A7FEB9577D}"/>
              </a:ext>
            </a:extLst>
          </p:cNvPr>
          <p:cNvSpPr>
            <a:spLocks noGrp="1"/>
          </p:cNvSpPr>
          <p:nvPr>
            <p:ph type="subTitle" idx="1"/>
          </p:nvPr>
        </p:nvSpPr>
        <p:spPr>
          <a:xfrm>
            <a:off x="736598" y="1192153"/>
            <a:ext cx="10372727" cy="5193792"/>
          </a:xfrm>
        </p:spPr>
        <p:txBody>
          <a:bodyPr rtlCol="0">
            <a:normAutofit lnSpcReduction="10000"/>
          </a:bodyPr>
          <a:lstStyle/>
          <a:p>
            <a:pPr algn="l" fontAlgn="auto">
              <a:spcAft>
                <a:spcPts val="0"/>
              </a:spcAft>
              <a:defRPr/>
            </a:pPr>
            <a:r>
              <a:rPr lang="en-US" dirty="0">
                <a:solidFill>
                  <a:srgbClr val="DF5C26"/>
                </a:solidFill>
                <a:latin typeface="Proxima Nova" panose="02000506030000020004" pitchFamily="50" charset="0"/>
              </a:rPr>
              <a:t>Additional Resources:</a:t>
            </a:r>
          </a:p>
          <a:p>
            <a:pPr marL="342900" indent="-342900" algn="l" fontAlgn="auto">
              <a:spcAft>
                <a:spcPts val="0"/>
              </a:spcAft>
              <a:buFont typeface="Arial" panose="020B0604020202020204" pitchFamily="34" charset="0"/>
              <a:buChar char="•"/>
              <a:defRPr/>
            </a:pPr>
            <a:r>
              <a:rPr lang="en-US" b="1" dirty="0">
                <a:solidFill>
                  <a:srgbClr val="1F988B"/>
                </a:solidFill>
                <a:latin typeface="Proxima Nova" panose="02000506030000020004" pitchFamily="50" charset="0"/>
              </a:rPr>
              <a:t>Essay writing:</a:t>
            </a:r>
          </a:p>
          <a:p>
            <a:pPr marL="800100" lvl="1" indent="-342900" algn="l">
              <a:buFont typeface="Arial" panose="020B0604020202020204" pitchFamily="34" charset="0"/>
              <a:buChar char="•"/>
              <a:defRPr/>
            </a:pPr>
            <a:r>
              <a:rPr lang="en-US" dirty="0">
                <a:latin typeface="Proxima Nova" panose="02000506030000020004" pitchFamily="50" charset="0"/>
              </a:rPr>
              <a:t>Writing Winning Scholarship Essays.</a:t>
            </a:r>
          </a:p>
          <a:p>
            <a:pPr marL="1257300" lvl="2" indent="-342900" algn="l">
              <a:buFont typeface="Arial" panose="020B0604020202020204" pitchFamily="34" charset="0"/>
              <a:buChar char="•"/>
              <a:defRPr/>
            </a:pPr>
            <a:r>
              <a:rPr lang="en-US" dirty="0">
                <a:latin typeface="Proxima Nova" panose="02000506030000020004" pitchFamily="50" charset="0"/>
              </a:rPr>
              <a:t> (</a:t>
            </a:r>
            <a:r>
              <a:rPr lang="en-US" dirty="0">
                <a:latin typeface="Proxima Nova" panose="02000506030000020004" pitchFamily="50" charset="0"/>
                <a:hlinkClick r:id="rId2"/>
              </a:rPr>
              <a:t>https://libraryguides.mdc.edu/c.php?g=401717&amp;p=2971022</a:t>
            </a:r>
            <a:r>
              <a:rPr lang="en-US" dirty="0">
                <a:latin typeface="Proxima Nova" panose="02000506030000020004" pitchFamily="50" charset="0"/>
              </a:rPr>
              <a:t>)</a:t>
            </a:r>
          </a:p>
          <a:p>
            <a:pPr marL="800100" lvl="1" indent="-342900" algn="l">
              <a:buFont typeface="Arial" panose="020B0604020202020204" pitchFamily="34" charset="0"/>
              <a:buChar char="•"/>
              <a:defRPr/>
            </a:pPr>
            <a:endParaRPr lang="en-US" sz="1000" dirty="0">
              <a:latin typeface="Proxima Nova" panose="02000506030000020004" pitchFamily="50" charset="0"/>
            </a:endParaRPr>
          </a:p>
          <a:p>
            <a:pPr marL="800100" lvl="1" indent="-342900" algn="l">
              <a:buFont typeface="Arial" panose="020B0604020202020204" pitchFamily="34" charset="0"/>
              <a:buChar char="•"/>
              <a:defRPr/>
            </a:pPr>
            <a:r>
              <a:rPr lang="en-US" dirty="0">
                <a:latin typeface="Proxima Nova" panose="02000506030000020004" pitchFamily="50" charset="0"/>
              </a:rPr>
              <a:t>Top 10 Tips for Writing Effective Scholarship Essays. </a:t>
            </a:r>
          </a:p>
          <a:p>
            <a:pPr marL="1257300" lvl="2" indent="-342900" algn="l">
              <a:buFont typeface="Arial" panose="020B0604020202020204" pitchFamily="34" charset="0"/>
              <a:buChar char="•"/>
              <a:defRPr/>
            </a:pPr>
            <a:r>
              <a:rPr lang="en-US" dirty="0">
                <a:latin typeface="Proxima Nova" panose="02000506030000020004" pitchFamily="50" charset="0"/>
              </a:rPr>
              <a:t>(</a:t>
            </a:r>
            <a:r>
              <a:rPr lang="en-US" dirty="0">
                <a:latin typeface="Proxima Nova" panose="02000506030000020004" pitchFamily="50" charset="0"/>
                <a:hlinkClick r:id="rId3"/>
              </a:rPr>
              <a:t>https://www.scholarships.com/financial-aid/college-scholarships/scholarship-application-strategies/top-10-tips-for-writing-effective-scholarship-essays/</a:t>
            </a:r>
            <a:r>
              <a:rPr lang="en-US" dirty="0">
                <a:latin typeface="Proxima Nova" panose="02000506030000020004" pitchFamily="50" charset="0"/>
              </a:rPr>
              <a:t>)</a:t>
            </a:r>
          </a:p>
          <a:p>
            <a:pPr marL="800100" lvl="1" indent="-342900" algn="l">
              <a:buFont typeface="Arial" panose="020B0604020202020204" pitchFamily="34" charset="0"/>
              <a:buChar char="•"/>
              <a:defRPr/>
            </a:pPr>
            <a:endParaRPr lang="en-US" sz="1000" dirty="0">
              <a:latin typeface="Proxima Nova" panose="02000506030000020004" pitchFamily="50" charset="0"/>
            </a:endParaRPr>
          </a:p>
          <a:p>
            <a:pPr marL="800100" lvl="1" indent="-342900" algn="l">
              <a:buFont typeface="Arial" panose="020B0604020202020204" pitchFamily="34" charset="0"/>
              <a:buChar char="•"/>
              <a:defRPr/>
            </a:pPr>
            <a:r>
              <a:rPr lang="en-US" dirty="0">
                <a:latin typeface="Proxima Nova" panose="02000506030000020004" pitchFamily="50" charset="0"/>
              </a:rPr>
              <a:t> How to Write a Scholarship Essay &amp; Win BIG [2022 Edition]. </a:t>
            </a:r>
          </a:p>
          <a:p>
            <a:pPr marL="1257300" lvl="2" indent="-342900" algn="l">
              <a:buFont typeface="Arial" panose="020B0604020202020204" pitchFamily="34" charset="0"/>
              <a:buChar char="•"/>
              <a:defRPr/>
            </a:pPr>
            <a:r>
              <a:rPr lang="en-US" dirty="0">
                <a:latin typeface="Proxima Nova" panose="02000506030000020004" pitchFamily="50" charset="0"/>
              </a:rPr>
              <a:t>(</a:t>
            </a:r>
            <a:r>
              <a:rPr lang="en-US" dirty="0">
                <a:latin typeface="Proxima Nova" panose="02000506030000020004" pitchFamily="50" charset="0"/>
                <a:hlinkClick r:id="rId4"/>
              </a:rPr>
              <a:t>https://myscholly.com/how-to-write-a-scholarship-essay/</a:t>
            </a:r>
            <a:r>
              <a:rPr lang="en-US" dirty="0">
                <a:latin typeface="Proxima Nova" panose="02000506030000020004" pitchFamily="50" charset="0"/>
              </a:rPr>
              <a:t>)</a:t>
            </a:r>
          </a:p>
          <a:p>
            <a:pPr marL="800100" lvl="1" indent="-342900" algn="l">
              <a:buFont typeface="Arial" panose="020B0604020202020204" pitchFamily="34" charset="0"/>
              <a:buChar char="•"/>
              <a:defRPr/>
            </a:pPr>
            <a:endParaRPr lang="en-US" dirty="0">
              <a:latin typeface="Proxima Nova" panose="02000506030000020004" pitchFamily="50" charset="0"/>
            </a:endParaRPr>
          </a:p>
          <a:p>
            <a:pPr marL="800100" lvl="1" indent="-342900" algn="l">
              <a:buFont typeface="Arial" panose="020B0604020202020204" pitchFamily="34" charset="0"/>
              <a:buChar char="•"/>
              <a:defRPr/>
            </a:pPr>
            <a:r>
              <a:rPr lang="en-US" dirty="0">
                <a:latin typeface="Proxima Nova" panose="02000506030000020004" pitchFamily="50" charset="0"/>
              </a:rPr>
              <a:t>How to Write a Scholarship Essay. </a:t>
            </a:r>
          </a:p>
          <a:p>
            <a:pPr marL="1257300" lvl="2" indent="-342900" algn="l">
              <a:buFont typeface="Arial" panose="020B0604020202020204" pitchFamily="34" charset="0"/>
              <a:buChar char="•"/>
              <a:defRPr/>
            </a:pPr>
            <a:r>
              <a:rPr lang="en-US" dirty="0">
                <a:latin typeface="Proxima Nova" panose="02000506030000020004" pitchFamily="50" charset="0"/>
              </a:rPr>
              <a:t>(</a:t>
            </a:r>
            <a:r>
              <a:rPr lang="en-US" dirty="0">
                <a:latin typeface="Proxima Nova" panose="02000506030000020004" pitchFamily="50" charset="0"/>
                <a:hlinkClick r:id="rId5"/>
              </a:rPr>
              <a:t>https://bold.org/blog/how-to-write-a-scholarship-essay/#step12</a:t>
            </a:r>
            <a:r>
              <a:rPr lang="en-US" dirty="0">
                <a:latin typeface="Proxima Nova" panose="02000506030000020004" pitchFamily="50" charset="0"/>
              </a:rPr>
              <a:t>) </a:t>
            </a:r>
          </a:p>
          <a:p>
            <a:pPr marL="800100" lvl="1" indent="-342900" algn="l">
              <a:buFont typeface="Arial" panose="020B0604020202020204" pitchFamily="34" charset="0"/>
              <a:buChar char="•"/>
              <a:defRPr/>
            </a:pPr>
            <a:endParaRPr lang="en-US" sz="1000" dirty="0">
              <a:latin typeface="Proxima Nova" panose="02000506030000020004" pitchFamily="50" charset="0"/>
            </a:endParaRPr>
          </a:p>
          <a:p>
            <a:pPr marL="800100" lvl="1" indent="-342900" algn="l">
              <a:buFont typeface="Arial" panose="020B0604020202020204" pitchFamily="34" charset="0"/>
              <a:buChar char="•"/>
              <a:defRPr/>
            </a:pPr>
            <a:r>
              <a:rPr lang="en-US" dirty="0">
                <a:latin typeface="Proxima Nova" panose="02000506030000020004" pitchFamily="50" charset="0"/>
              </a:rPr>
              <a:t>Writing the Essay Scholarship Essay. </a:t>
            </a:r>
          </a:p>
          <a:p>
            <a:pPr marL="1257300" lvl="2" indent="-342900" algn="l">
              <a:buFont typeface="Arial" panose="020B0604020202020204" pitchFamily="34" charset="0"/>
              <a:buChar char="•"/>
              <a:defRPr/>
            </a:pPr>
            <a:r>
              <a:rPr lang="en-US" dirty="0">
                <a:latin typeface="Proxima Nova" panose="02000506030000020004" pitchFamily="50" charset="0"/>
              </a:rPr>
              <a:t>(</a:t>
            </a:r>
            <a:r>
              <a:rPr lang="en-US" dirty="0">
                <a:latin typeface="Proxima Nova" panose="02000506030000020004" pitchFamily="50" charset="0"/>
                <a:hlinkClick r:id="rId6"/>
              </a:rPr>
              <a:t>https://finaid.med.ufl.edu/scholarships/writing-the-scholarship-essay/</a:t>
            </a:r>
            <a:r>
              <a:rPr lang="en-US" dirty="0">
                <a:latin typeface="Proxima Nova" panose="02000506030000020004" pitchFamily="50" charset="0"/>
              </a:rPr>
              <a:t>)</a:t>
            </a:r>
          </a:p>
          <a:p>
            <a:pPr marL="800100" lvl="1" indent="-342900" algn="l">
              <a:buFont typeface="Arial" panose="020B0604020202020204" pitchFamily="34" charset="0"/>
              <a:buChar char="•"/>
              <a:defRPr/>
            </a:pPr>
            <a:endParaRPr lang="en-US" dirty="0">
              <a:latin typeface="Proxima Nova" panose="02000506030000020004" pitchFamily="50" charset="0"/>
            </a:endParaRPr>
          </a:p>
          <a:p>
            <a:pPr marL="800100" lvl="1" indent="-342900" algn="l">
              <a:buFont typeface="Arial" panose="020B0604020202020204" pitchFamily="34" charset="0"/>
              <a:buChar char="•"/>
              <a:defRPr/>
            </a:pPr>
            <a:endParaRPr lang="en-US" dirty="0">
              <a:latin typeface="Proxima Nova" panose="02000506030000020004" pitchFamily="50" charset="0"/>
            </a:endParaRPr>
          </a:p>
          <a:p>
            <a:pPr algn="l" fontAlgn="auto">
              <a:spcAft>
                <a:spcPts val="0"/>
              </a:spcAft>
              <a:defRPr/>
            </a:pPr>
            <a:endParaRPr lang="en-US" dirty="0">
              <a:latin typeface="Proxima Nova" panose="02000506030000020004" pitchFamily="50" charset="0"/>
            </a:endParaRPr>
          </a:p>
          <a:p>
            <a:pPr algn="l" fontAlgn="auto">
              <a:spcAft>
                <a:spcPts val="0"/>
              </a:spcAft>
              <a:defRPr/>
            </a:pPr>
            <a:endParaRPr lang="en-US" dirty="0">
              <a:latin typeface="Proxima Nova" panose="02000506030000020004" pitchFamily="50" charset="0"/>
            </a:endParaRPr>
          </a:p>
          <a:p>
            <a:pPr algn="l" fontAlgn="auto">
              <a:spcAft>
                <a:spcPts val="0"/>
              </a:spcAft>
              <a:defRPr/>
            </a:pPr>
            <a:endParaRPr lang="en-US" dirty="0">
              <a:latin typeface="Proxima Nova" panose="02000506030000020004" pitchFamily="50" charset="0"/>
            </a:endParaRPr>
          </a:p>
        </p:txBody>
      </p:sp>
      <p:sp>
        <p:nvSpPr>
          <p:cNvPr id="4" name="Rectangle 3">
            <a:extLst>
              <a:ext uri="{FF2B5EF4-FFF2-40B4-BE49-F238E27FC236}">
                <a16:creationId xmlns:a16="http://schemas.microsoft.com/office/drawing/2014/main" id="{EEBE2DC5-B2B6-4603-B672-0A7FF9DA9568}"/>
              </a:ext>
            </a:extLst>
          </p:cNvPr>
          <p:cNvSpPr/>
          <p:nvPr/>
        </p:nvSpPr>
        <p:spPr>
          <a:xfrm>
            <a:off x="11244263" y="0"/>
            <a:ext cx="947737" cy="6858000"/>
          </a:xfrm>
          <a:prstGeom prst="rect">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B0EAFA45-22FC-4CD6-83F6-9F6CD33A279A}"/>
              </a:ext>
            </a:extLst>
          </p:cNvPr>
          <p:cNvSpPr/>
          <p:nvPr/>
        </p:nvSpPr>
        <p:spPr>
          <a:xfrm>
            <a:off x="0" y="6545263"/>
            <a:ext cx="12192000" cy="312737"/>
          </a:xfrm>
          <a:prstGeom prst="rect">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Isosceles Triangle 5">
            <a:extLst>
              <a:ext uri="{FF2B5EF4-FFF2-40B4-BE49-F238E27FC236}">
                <a16:creationId xmlns:a16="http://schemas.microsoft.com/office/drawing/2014/main" id="{DD999E24-05C0-4CCE-9D43-522F6928C1FF}"/>
              </a:ext>
            </a:extLst>
          </p:cNvPr>
          <p:cNvSpPr/>
          <p:nvPr/>
        </p:nvSpPr>
        <p:spPr>
          <a:xfrm>
            <a:off x="10431463" y="5773738"/>
            <a:ext cx="1625600" cy="771525"/>
          </a:xfrm>
          <a:prstGeom prst="triangle">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26" name="Title 1">
            <a:extLst>
              <a:ext uri="{FF2B5EF4-FFF2-40B4-BE49-F238E27FC236}">
                <a16:creationId xmlns:a16="http://schemas.microsoft.com/office/drawing/2014/main" id="{6060A7B6-8C49-4546-BF71-286CFE71FD58}"/>
              </a:ext>
            </a:extLst>
          </p:cNvPr>
          <p:cNvSpPr txBox="1">
            <a:spLocks noChangeArrowheads="1"/>
          </p:cNvSpPr>
          <p:nvPr/>
        </p:nvSpPr>
        <p:spPr bwMode="auto">
          <a:xfrm>
            <a:off x="736599" y="162377"/>
            <a:ext cx="96948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en-US" sz="6000" dirty="0">
                <a:solidFill>
                  <a:srgbClr val="1F988B"/>
                </a:solidFill>
                <a:latin typeface="Akzidenz-Grotesk BQ MedCnd" panose="02000606020000020004" pitchFamily="50" charset="0"/>
              </a:rPr>
              <a:t>Scholarship Essay Tips</a:t>
            </a:r>
          </a:p>
        </p:txBody>
      </p:sp>
      <p:sp>
        <p:nvSpPr>
          <p:cNvPr id="10" name="TextBox 7">
            <a:extLst>
              <a:ext uri="{FF2B5EF4-FFF2-40B4-BE49-F238E27FC236}">
                <a16:creationId xmlns:a16="http://schemas.microsoft.com/office/drawing/2014/main" id="{C5989740-E32C-4C73-8458-3D2E77F4EFD5}"/>
              </a:ext>
            </a:extLst>
          </p:cNvPr>
          <p:cNvSpPr txBox="1">
            <a:spLocks noChangeArrowheads="1"/>
          </p:cNvSpPr>
          <p:nvPr/>
        </p:nvSpPr>
        <p:spPr bwMode="auto">
          <a:xfrm>
            <a:off x="7756896" y="6159500"/>
            <a:ext cx="102731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rgbClr val="58585A"/>
                </a:solidFill>
                <a:latin typeface="Akzidenz-Grotesk BQ BoldCnd" panose="02000506050000020004" pitchFamily="50" charset="0"/>
              </a:rPr>
              <a:t>wdt.edu</a:t>
            </a:r>
          </a:p>
        </p:txBody>
      </p:sp>
      <p:pic>
        <p:nvPicPr>
          <p:cNvPr id="11" name="Picture 10">
            <a:extLst>
              <a:ext uri="{FF2B5EF4-FFF2-40B4-BE49-F238E27FC236}">
                <a16:creationId xmlns:a16="http://schemas.microsoft.com/office/drawing/2014/main" id="{E0BCD15F-9F6C-4775-8187-77C076095A20}"/>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p:blipFill>
        <p:spPr bwMode="auto">
          <a:xfrm>
            <a:off x="8849783" y="6069609"/>
            <a:ext cx="1119187" cy="43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B61352AB-B26B-4AD5-931D-F406C45B9CB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10059967" y="5956747"/>
            <a:ext cx="487438" cy="49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866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D958B90-7F0C-4588-B5CC-B2A7FEB9577D}"/>
              </a:ext>
            </a:extLst>
          </p:cNvPr>
          <p:cNvSpPr>
            <a:spLocks noGrp="1"/>
          </p:cNvSpPr>
          <p:nvPr>
            <p:ph type="subTitle" idx="1"/>
          </p:nvPr>
        </p:nvSpPr>
        <p:spPr>
          <a:xfrm>
            <a:off x="736600" y="1280379"/>
            <a:ext cx="10080752" cy="4872770"/>
          </a:xfrm>
        </p:spPr>
        <p:txBody>
          <a:bodyPr rtlCol="0">
            <a:normAutofit/>
          </a:bodyPr>
          <a:lstStyle/>
          <a:p>
            <a:pPr algn="l" fontAlgn="auto">
              <a:spcAft>
                <a:spcPts val="0"/>
              </a:spcAft>
              <a:defRPr/>
            </a:pPr>
            <a:r>
              <a:rPr lang="en-US" dirty="0">
                <a:solidFill>
                  <a:srgbClr val="DF5C26"/>
                </a:solidFill>
                <a:latin typeface="Proxima Nova" panose="02000506030000020004" pitchFamily="50" charset="0"/>
              </a:rPr>
              <a:t>Additional Resources:</a:t>
            </a:r>
          </a:p>
          <a:p>
            <a:pPr marL="342900" indent="-342900" algn="l" fontAlgn="auto">
              <a:spcAft>
                <a:spcPts val="0"/>
              </a:spcAft>
              <a:buFont typeface="Arial" panose="020B0604020202020204" pitchFamily="34" charset="0"/>
              <a:buChar char="•"/>
              <a:defRPr/>
            </a:pPr>
            <a:r>
              <a:rPr lang="en-US" b="1" dirty="0">
                <a:solidFill>
                  <a:srgbClr val="1F988B"/>
                </a:solidFill>
                <a:latin typeface="Proxima Nova" panose="02000506030000020004" pitchFamily="50" charset="0"/>
              </a:rPr>
              <a:t>Proofread:</a:t>
            </a:r>
          </a:p>
          <a:p>
            <a:pPr marL="800100" lvl="1" indent="-342900" algn="l">
              <a:buFont typeface="Arial" panose="020B0604020202020204" pitchFamily="34" charset="0"/>
              <a:buChar char="•"/>
              <a:defRPr/>
            </a:pPr>
            <a:r>
              <a:rPr lang="en-US" dirty="0">
                <a:latin typeface="Proxima Nova" panose="02000506030000020004" pitchFamily="50" charset="0"/>
              </a:rPr>
              <a:t>How to Effectively Edit &amp; Proofread Your Own Work.</a:t>
            </a:r>
          </a:p>
          <a:p>
            <a:pPr marL="1257300" lvl="2" indent="-342900" algn="l">
              <a:buFont typeface="Arial" panose="020B0604020202020204" pitchFamily="34" charset="0"/>
              <a:buChar char="•"/>
              <a:defRPr/>
            </a:pPr>
            <a:r>
              <a:rPr lang="en-US" dirty="0">
                <a:latin typeface="Proxima Nova" panose="02000506030000020004" pitchFamily="50" charset="0"/>
              </a:rPr>
              <a:t>(</a:t>
            </a:r>
            <a:r>
              <a:rPr lang="en-US" dirty="0">
                <a:latin typeface="Proxima Nova" panose="02000506030000020004" pitchFamily="50" charset="0"/>
                <a:hlinkClick r:id="rId2"/>
              </a:rPr>
              <a:t>https://www.universalclass.com/articles/writing/effectively-copyedit-and-proofread-your-own-work.htm</a:t>
            </a:r>
            <a:r>
              <a:rPr lang="en-US" dirty="0">
                <a:latin typeface="Proxima Nova" panose="02000506030000020004" pitchFamily="50" charset="0"/>
              </a:rPr>
              <a:t>)</a:t>
            </a:r>
          </a:p>
          <a:p>
            <a:pPr marL="800100" lvl="1" indent="-342900" algn="l">
              <a:buFont typeface="Arial" panose="020B0604020202020204" pitchFamily="34" charset="0"/>
              <a:buChar char="•"/>
              <a:defRPr/>
            </a:pPr>
            <a:r>
              <a:rPr lang="en-US" dirty="0">
                <a:latin typeface="Proxima Nova" panose="02000506030000020004" pitchFamily="50" charset="0"/>
              </a:rPr>
              <a:t>Grammarly.</a:t>
            </a:r>
          </a:p>
          <a:p>
            <a:pPr marL="1257300" lvl="2" indent="-342900" algn="l">
              <a:buFont typeface="Arial" panose="020B0604020202020204" pitchFamily="34" charset="0"/>
              <a:buChar char="•"/>
              <a:defRPr/>
            </a:pPr>
            <a:r>
              <a:rPr lang="en-US" dirty="0">
                <a:latin typeface="Proxima Nova" panose="02000506030000020004" pitchFamily="50" charset="0"/>
              </a:rPr>
              <a:t>(</a:t>
            </a:r>
            <a:r>
              <a:rPr lang="en-US" dirty="0">
                <a:hlinkClick r:id="rId3"/>
              </a:rPr>
              <a:t>Grammarly: Free Online Writing Assistant</a:t>
            </a:r>
            <a:r>
              <a:rPr lang="en-US" dirty="0"/>
              <a:t>) – Free version works great.</a:t>
            </a:r>
          </a:p>
          <a:p>
            <a:pPr marL="800100" lvl="1" indent="-342900" algn="l">
              <a:buFont typeface="Arial" panose="020B0604020202020204" pitchFamily="34" charset="0"/>
              <a:buChar char="•"/>
              <a:defRPr/>
            </a:pPr>
            <a:r>
              <a:rPr lang="en-US" dirty="0">
                <a:latin typeface="Proxima Nova" panose="02000506030000020004" pitchFamily="50" charset="0"/>
              </a:rPr>
              <a:t>How to Proofread Your Own Writing.</a:t>
            </a:r>
          </a:p>
          <a:p>
            <a:pPr marL="1257300" lvl="2" indent="-342900" algn="l">
              <a:buFont typeface="Arial" panose="020B0604020202020204" pitchFamily="34" charset="0"/>
              <a:buChar char="•"/>
              <a:defRPr/>
            </a:pPr>
            <a:r>
              <a:rPr lang="en-US" dirty="0">
                <a:latin typeface="Proxima Nova" panose="02000506030000020004" pitchFamily="50" charset="0"/>
              </a:rPr>
              <a:t>(</a:t>
            </a:r>
            <a:r>
              <a:rPr lang="en-US" dirty="0">
                <a:latin typeface="Proxima Nova" panose="02000506030000020004" pitchFamily="50" charset="0"/>
                <a:hlinkClick r:id="rId4"/>
              </a:rPr>
              <a:t>https://denisecowleeditorial.com/how-to-proofread-your-own-writing/</a:t>
            </a:r>
            <a:r>
              <a:rPr lang="en-US" dirty="0">
                <a:latin typeface="Proxima Nova" panose="02000506030000020004" pitchFamily="50" charset="0"/>
              </a:rPr>
              <a:t>) </a:t>
            </a:r>
          </a:p>
          <a:p>
            <a:pPr marL="800100" lvl="1" indent="-342900" algn="l">
              <a:buFont typeface="Arial" panose="020B0604020202020204" pitchFamily="34" charset="0"/>
              <a:buChar char="•"/>
              <a:defRPr/>
            </a:pPr>
            <a:r>
              <a:rPr lang="en-US" dirty="0">
                <a:latin typeface="Proxima Nova" panose="02000506030000020004" pitchFamily="50" charset="0"/>
              </a:rPr>
              <a:t>How to Proofread an Essay.</a:t>
            </a:r>
          </a:p>
          <a:p>
            <a:pPr marL="1257300" lvl="2" indent="-342900" algn="l">
              <a:buFont typeface="Arial" panose="020B0604020202020204" pitchFamily="34" charset="0"/>
              <a:buChar char="•"/>
              <a:defRPr/>
            </a:pPr>
            <a:r>
              <a:rPr lang="en-US" dirty="0">
                <a:latin typeface="Proxima Nova" panose="02000506030000020004" pitchFamily="50" charset="0"/>
              </a:rPr>
              <a:t>(</a:t>
            </a:r>
            <a:r>
              <a:rPr lang="en-US" dirty="0">
                <a:latin typeface="Proxima Nova" panose="02000506030000020004" pitchFamily="50" charset="0"/>
                <a:hlinkClick r:id="rId5"/>
              </a:rPr>
              <a:t>https://examstudyexpert.com/how-to-proofread-an-essay/</a:t>
            </a:r>
            <a:r>
              <a:rPr lang="en-US" dirty="0">
                <a:latin typeface="Proxima Nova" panose="02000506030000020004" pitchFamily="50" charset="0"/>
              </a:rPr>
              <a:t>) </a:t>
            </a:r>
          </a:p>
          <a:p>
            <a:pPr marL="800100" lvl="1" indent="-342900" algn="l">
              <a:buFont typeface="Arial" panose="020B0604020202020204" pitchFamily="34" charset="0"/>
              <a:buChar char="•"/>
              <a:defRPr/>
            </a:pPr>
            <a:r>
              <a:rPr lang="en-US" dirty="0">
                <a:latin typeface="Proxima Nova" panose="02000506030000020004" pitchFamily="50" charset="0"/>
              </a:rPr>
              <a:t>Proofread – Where Do I Begin?</a:t>
            </a:r>
          </a:p>
          <a:p>
            <a:pPr marL="1257300" lvl="2" indent="-342900" algn="l">
              <a:buFont typeface="Arial" panose="020B0604020202020204" pitchFamily="34" charset="0"/>
              <a:buChar char="•"/>
              <a:defRPr/>
            </a:pPr>
            <a:r>
              <a:rPr lang="en-US" dirty="0">
                <a:latin typeface="Proxima Nova" panose="02000506030000020004" pitchFamily="50" charset="0"/>
              </a:rPr>
              <a:t>(</a:t>
            </a:r>
            <a:r>
              <a:rPr lang="en-US" dirty="0">
                <a:latin typeface="Proxima Nova" panose="02000506030000020004" pitchFamily="50" charset="0"/>
                <a:hlinkClick r:id="rId6"/>
              </a:rPr>
              <a:t>https://owl.purdue.edu/owl/general_writing/the_writing_process/proofreading/</a:t>
            </a:r>
            <a:r>
              <a:rPr lang="en-US" dirty="0">
                <a:latin typeface="Proxima Nova" panose="02000506030000020004" pitchFamily="50" charset="0"/>
              </a:rPr>
              <a:t>)</a:t>
            </a:r>
          </a:p>
          <a:p>
            <a:pPr algn="l" fontAlgn="auto">
              <a:spcAft>
                <a:spcPts val="0"/>
              </a:spcAft>
              <a:defRPr/>
            </a:pPr>
            <a:endParaRPr lang="en-US" dirty="0">
              <a:latin typeface="Proxima Nova" panose="02000506030000020004" pitchFamily="50" charset="0"/>
            </a:endParaRPr>
          </a:p>
          <a:p>
            <a:pPr algn="l" fontAlgn="auto">
              <a:spcAft>
                <a:spcPts val="0"/>
              </a:spcAft>
              <a:defRPr/>
            </a:pPr>
            <a:endParaRPr lang="en-US" dirty="0">
              <a:latin typeface="Proxima Nova" panose="02000506030000020004" pitchFamily="50" charset="0"/>
            </a:endParaRPr>
          </a:p>
          <a:p>
            <a:pPr algn="l" fontAlgn="auto">
              <a:spcAft>
                <a:spcPts val="0"/>
              </a:spcAft>
              <a:defRPr/>
            </a:pPr>
            <a:endParaRPr lang="en-US" dirty="0">
              <a:latin typeface="Proxima Nova" panose="02000506030000020004" pitchFamily="50" charset="0"/>
            </a:endParaRPr>
          </a:p>
        </p:txBody>
      </p:sp>
      <p:sp>
        <p:nvSpPr>
          <p:cNvPr id="4" name="Rectangle 3">
            <a:extLst>
              <a:ext uri="{FF2B5EF4-FFF2-40B4-BE49-F238E27FC236}">
                <a16:creationId xmlns:a16="http://schemas.microsoft.com/office/drawing/2014/main" id="{EEBE2DC5-B2B6-4603-B672-0A7FF9DA9568}"/>
              </a:ext>
            </a:extLst>
          </p:cNvPr>
          <p:cNvSpPr/>
          <p:nvPr/>
        </p:nvSpPr>
        <p:spPr>
          <a:xfrm>
            <a:off x="11244263" y="0"/>
            <a:ext cx="947737" cy="6858000"/>
          </a:xfrm>
          <a:prstGeom prst="rect">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B0EAFA45-22FC-4CD6-83F6-9F6CD33A279A}"/>
              </a:ext>
            </a:extLst>
          </p:cNvPr>
          <p:cNvSpPr/>
          <p:nvPr/>
        </p:nvSpPr>
        <p:spPr>
          <a:xfrm>
            <a:off x="0" y="6545263"/>
            <a:ext cx="12192000" cy="312737"/>
          </a:xfrm>
          <a:prstGeom prst="rect">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Isosceles Triangle 5">
            <a:extLst>
              <a:ext uri="{FF2B5EF4-FFF2-40B4-BE49-F238E27FC236}">
                <a16:creationId xmlns:a16="http://schemas.microsoft.com/office/drawing/2014/main" id="{DD999E24-05C0-4CCE-9D43-522F6928C1FF}"/>
              </a:ext>
            </a:extLst>
          </p:cNvPr>
          <p:cNvSpPr/>
          <p:nvPr/>
        </p:nvSpPr>
        <p:spPr>
          <a:xfrm>
            <a:off x="10431463" y="5773738"/>
            <a:ext cx="1625600" cy="771525"/>
          </a:xfrm>
          <a:prstGeom prst="triangle">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26" name="Title 1">
            <a:extLst>
              <a:ext uri="{FF2B5EF4-FFF2-40B4-BE49-F238E27FC236}">
                <a16:creationId xmlns:a16="http://schemas.microsoft.com/office/drawing/2014/main" id="{6060A7B6-8C49-4546-BF71-286CFE71FD58}"/>
              </a:ext>
            </a:extLst>
          </p:cNvPr>
          <p:cNvSpPr txBox="1">
            <a:spLocks noChangeArrowheads="1"/>
          </p:cNvSpPr>
          <p:nvPr/>
        </p:nvSpPr>
        <p:spPr bwMode="auto">
          <a:xfrm>
            <a:off x="736600" y="295053"/>
            <a:ext cx="96948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en-US" sz="6000" dirty="0">
                <a:solidFill>
                  <a:srgbClr val="1F988B"/>
                </a:solidFill>
                <a:latin typeface="Akzidenz-Grotesk BQ MedCnd" panose="02000606020000020004" pitchFamily="50" charset="0"/>
              </a:rPr>
              <a:t>Scholarship Essay Tips</a:t>
            </a:r>
          </a:p>
        </p:txBody>
      </p:sp>
      <p:sp>
        <p:nvSpPr>
          <p:cNvPr id="5127" name="TextBox 8">
            <a:extLst>
              <a:ext uri="{FF2B5EF4-FFF2-40B4-BE49-F238E27FC236}">
                <a16:creationId xmlns:a16="http://schemas.microsoft.com/office/drawing/2014/main" id="{2DD6D316-093E-42B6-9924-DAB2E1F51C26}"/>
              </a:ext>
            </a:extLst>
          </p:cNvPr>
          <p:cNvSpPr txBox="1">
            <a:spLocks noChangeArrowheads="1"/>
          </p:cNvSpPr>
          <p:nvPr/>
        </p:nvSpPr>
        <p:spPr bwMode="auto">
          <a:xfrm>
            <a:off x="7212013" y="6153150"/>
            <a:ext cx="1285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a:solidFill>
                  <a:srgbClr val="58585A"/>
                </a:solidFill>
                <a:latin typeface="Akzidenz-Grotesk BQ BoldCnd" panose="02000506050000020004" pitchFamily="50" charset="0"/>
              </a:rPr>
              <a:t>wdt.edu</a:t>
            </a:r>
          </a:p>
        </p:txBody>
      </p:sp>
      <p:pic>
        <p:nvPicPr>
          <p:cNvPr id="10" name="Picture 10">
            <a:extLst>
              <a:ext uri="{FF2B5EF4-FFF2-40B4-BE49-F238E27FC236}">
                <a16:creationId xmlns:a16="http://schemas.microsoft.com/office/drawing/2014/main" id="{C3D31E27-9585-40A1-855E-5D79D182839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p:blipFill>
        <p:spPr bwMode="auto">
          <a:xfrm>
            <a:off x="8269288" y="5957771"/>
            <a:ext cx="1482725" cy="57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a:extLst>
              <a:ext uri="{FF2B5EF4-FFF2-40B4-BE49-F238E27FC236}">
                <a16:creationId xmlns:a16="http://schemas.microsoft.com/office/drawing/2014/main" id="{18F6E397-4357-4D6C-AE9D-FB3416F51C2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9773268" y="5742499"/>
            <a:ext cx="687740" cy="700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4067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D958B90-7F0C-4588-B5CC-B2A7FEB9577D}"/>
              </a:ext>
            </a:extLst>
          </p:cNvPr>
          <p:cNvSpPr>
            <a:spLocks noGrp="1"/>
          </p:cNvSpPr>
          <p:nvPr>
            <p:ph type="subTitle" idx="1"/>
          </p:nvPr>
        </p:nvSpPr>
        <p:spPr>
          <a:xfrm>
            <a:off x="515566" y="1077513"/>
            <a:ext cx="10437779" cy="5537599"/>
          </a:xfrm>
        </p:spPr>
        <p:txBody>
          <a:bodyPr rtlCol="0">
            <a:normAutofit/>
          </a:bodyPr>
          <a:lstStyle/>
          <a:p>
            <a:pPr algn="l" fontAlgn="auto">
              <a:spcAft>
                <a:spcPts val="0"/>
              </a:spcAft>
              <a:defRPr/>
            </a:pPr>
            <a:r>
              <a:rPr lang="en-US" dirty="0">
                <a:solidFill>
                  <a:srgbClr val="DF5C26"/>
                </a:solidFill>
                <a:latin typeface="Proxima Nova" panose="02000506030000020004" pitchFamily="50" charset="0"/>
              </a:rPr>
              <a:t>Resources:</a:t>
            </a:r>
          </a:p>
          <a:p>
            <a:pPr marL="342900" indent="-342900" algn="l" fontAlgn="auto">
              <a:spcAft>
                <a:spcPts val="0"/>
              </a:spcAft>
              <a:buFont typeface="Arial" panose="020B0604020202020204" pitchFamily="34" charset="0"/>
              <a:buChar char="•"/>
              <a:defRPr/>
            </a:pPr>
            <a:r>
              <a:rPr lang="en-US" b="1" dirty="0">
                <a:solidFill>
                  <a:srgbClr val="1F988B"/>
                </a:solidFill>
                <a:latin typeface="Proxima Nova" panose="02000506030000020004" pitchFamily="50" charset="0"/>
              </a:rPr>
              <a:t>Resume – </a:t>
            </a:r>
            <a:r>
              <a:rPr lang="en-US" dirty="0">
                <a:latin typeface="Proxima Nova" panose="02000506030000020004" pitchFamily="50" charset="0"/>
              </a:rPr>
              <a:t>A document that lists your experience &amp; Qualifications.</a:t>
            </a:r>
          </a:p>
          <a:p>
            <a:pPr marL="800100" lvl="1" indent="-342900" algn="l">
              <a:buFont typeface="Arial" panose="020B0604020202020204" pitchFamily="34" charset="0"/>
              <a:buChar char="•"/>
              <a:defRPr/>
            </a:pPr>
            <a:r>
              <a:rPr lang="en-US" dirty="0">
                <a:latin typeface="Proxima Nova" panose="02000506030000020004" pitchFamily="50" charset="0"/>
              </a:rPr>
              <a:t>Not all scholarships require a resume. But you may get a bonus point to submit one. </a:t>
            </a:r>
          </a:p>
          <a:p>
            <a:pPr marL="1257300" lvl="2" indent="-342900" algn="l">
              <a:buFont typeface="Arial" panose="020B0604020202020204" pitchFamily="34" charset="0"/>
              <a:buChar char="•"/>
              <a:defRPr/>
            </a:pPr>
            <a:r>
              <a:rPr lang="en-US" dirty="0">
                <a:latin typeface="Proxima Nova" panose="02000506030000020004" pitchFamily="50" charset="0"/>
              </a:rPr>
              <a:t>Difference Between a Scholarship Resume &amp; a Work Resume.</a:t>
            </a:r>
          </a:p>
          <a:p>
            <a:pPr marL="1714500" lvl="3" indent="-342900" algn="l">
              <a:buFont typeface="Arial" panose="020B0604020202020204" pitchFamily="34" charset="0"/>
              <a:buChar char="•"/>
              <a:defRPr/>
            </a:pPr>
            <a:r>
              <a:rPr lang="en-US" dirty="0">
                <a:latin typeface="Proxima Nova" panose="02000506030000020004" pitchFamily="50" charset="0"/>
              </a:rPr>
              <a:t>(</a:t>
            </a:r>
            <a:r>
              <a:rPr lang="en-US" dirty="0">
                <a:latin typeface="Proxima Nova" panose="02000506030000020004" pitchFamily="50" charset="0"/>
                <a:hlinkClick r:id="rId2"/>
              </a:rPr>
              <a:t>https://www.scholarshipsinink.com/difference-between-a-scholarship-resume-and-a-work-resume/</a:t>
            </a:r>
            <a:r>
              <a:rPr lang="en-US" dirty="0">
                <a:latin typeface="Proxima Nova" panose="02000506030000020004" pitchFamily="50" charset="0"/>
              </a:rPr>
              <a:t>) </a:t>
            </a:r>
          </a:p>
          <a:p>
            <a:pPr marL="1714500" lvl="3" indent="-342900" algn="l">
              <a:buFont typeface="Arial" panose="020B0604020202020204" pitchFamily="34" charset="0"/>
              <a:buChar char="•"/>
              <a:defRPr/>
            </a:pPr>
            <a:endParaRPr lang="en-US" sz="1000" dirty="0">
              <a:latin typeface="Proxima Nova" panose="02000506030000020004" pitchFamily="50" charset="0"/>
            </a:endParaRPr>
          </a:p>
          <a:p>
            <a:pPr marL="1257300" lvl="2" indent="-342900" algn="l">
              <a:buFont typeface="Arial" panose="020B0604020202020204" pitchFamily="34" charset="0"/>
              <a:buChar char="•"/>
              <a:defRPr/>
            </a:pPr>
            <a:r>
              <a:rPr lang="en-US" dirty="0">
                <a:latin typeface="Proxima Nova" panose="02000506030000020004" pitchFamily="50" charset="0"/>
              </a:rPr>
              <a:t>The Importance of Scholarship Resumes.</a:t>
            </a:r>
          </a:p>
          <a:p>
            <a:pPr marL="1714500" lvl="3" indent="-342900" algn="l">
              <a:buFont typeface="Arial" panose="020B0604020202020204" pitchFamily="34" charset="0"/>
              <a:buChar char="•"/>
              <a:defRPr/>
            </a:pPr>
            <a:r>
              <a:rPr lang="en-US" dirty="0">
                <a:latin typeface="Proxima Nova" panose="02000506030000020004" pitchFamily="50" charset="0"/>
              </a:rPr>
              <a:t>(</a:t>
            </a:r>
            <a:r>
              <a:rPr lang="en-US" dirty="0">
                <a:latin typeface="Proxima Nova" panose="02000506030000020004" pitchFamily="50" charset="0"/>
                <a:hlinkClick r:id="rId3"/>
              </a:rPr>
              <a:t>http://www.gocollege.com/financial-aid/scholarships/apply/resume.html</a:t>
            </a:r>
            <a:r>
              <a:rPr lang="en-US" dirty="0">
                <a:latin typeface="Proxima Nova" panose="02000506030000020004" pitchFamily="50" charset="0"/>
              </a:rPr>
              <a:t>)</a:t>
            </a:r>
          </a:p>
          <a:p>
            <a:pPr marL="1714500" lvl="3" indent="-342900" algn="l">
              <a:buFont typeface="Arial" panose="020B0604020202020204" pitchFamily="34" charset="0"/>
              <a:buChar char="•"/>
              <a:defRPr/>
            </a:pPr>
            <a:endParaRPr lang="en-US" sz="1000" dirty="0">
              <a:latin typeface="Proxima Nova" panose="02000506030000020004" pitchFamily="50" charset="0"/>
            </a:endParaRPr>
          </a:p>
          <a:p>
            <a:pPr marL="1257300" lvl="2" indent="-342900" algn="l">
              <a:buFont typeface="Arial" panose="020B0604020202020204" pitchFamily="34" charset="0"/>
              <a:buChar char="•"/>
              <a:defRPr/>
            </a:pPr>
            <a:r>
              <a:rPr lang="en-US" dirty="0">
                <a:latin typeface="Proxima Nova" panose="02000506030000020004" pitchFamily="50" charset="0"/>
              </a:rPr>
              <a:t>Guide to Writing a Scholarship Resume from College of Southern Nevada.</a:t>
            </a:r>
          </a:p>
          <a:p>
            <a:pPr marL="1714500" lvl="3" indent="-342900" algn="l">
              <a:buFont typeface="Arial" panose="020B0604020202020204" pitchFamily="34" charset="0"/>
              <a:buChar char="•"/>
              <a:defRPr/>
            </a:pPr>
            <a:r>
              <a:rPr lang="en-US" dirty="0">
                <a:latin typeface="Proxima Nova" panose="02000506030000020004" pitchFamily="50" charset="0"/>
              </a:rPr>
              <a:t>(</a:t>
            </a:r>
            <a:r>
              <a:rPr lang="en-US" dirty="0">
                <a:hlinkClick r:id="rId4"/>
              </a:rPr>
              <a:t>guide_to_writing_scholarship_resume.pdf (csn.edu)</a:t>
            </a:r>
            <a:r>
              <a:rPr lang="en-US" dirty="0"/>
              <a:t>)</a:t>
            </a:r>
          </a:p>
          <a:p>
            <a:pPr marL="1714500" lvl="3" indent="-342900" algn="l">
              <a:buFont typeface="Arial" panose="020B0604020202020204" pitchFamily="34" charset="0"/>
              <a:buChar char="•"/>
              <a:defRPr/>
            </a:pPr>
            <a:endParaRPr lang="en-US" sz="1100" dirty="0"/>
          </a:p>
          <a:p>
            <a:pPr marL="1257300" lvl="2" indent="-342900" algn="l">
              <a:buFont typeface="Arial" panose="020B0604020202020204" pitchFamily="34" charset="0"/>
              <a:buChar char="•"/>
              <a:defRPr/>
            </a:pPr>
            <a:r>
              <a:rPr lang="en-US" dirty="0">
                <a:latin typeface="Proxima Nova" panose="02000506030000020004" pitchFamily="50" charset="0"/>
              </a:rPr>
              <a:t>Guide to Writing a Scholarship Resume.</a:t>
            </a:r>
          </a:p>
          <a:p>
            <a:pPr marL="1714500" lvl="3" indent="-342900" algn="l">
              <a:buFont typeface="Arial" panose="020B0604020202020204" pitchFamily="34" charset="0"/>
              <a:buChar char="•"/>
              <a:defRPr/>
            </a:pPr>
            <a:r>
              <a:rPr lang="en-US" dirty="0">
                <a:latin typeface="Proxima Nova" panose="02000506030000020004" pitchFamily="50" charset="0"/>
              </a:rPr>
              <a:t>(</a:t>
            </a:r>
            <a:r>
              <a:rPr lang="en-US" dirty="0">
                <a:latin typeface="Proxima Nova" panose="02000506030000020004" pitchFamily="50" charset="0"/>
                <a:hlinkClick r:id="rId5"/>
              </a:rPr>
              <a:t>https://www.indeed.com/career-advice/resumes-cover-letters/college-scholarship-resume</a:t>
            </a:r>
            <a:r>
              <a:rPr lang="en-US" dirty="0">
                <a:latin typeface="Proxima Nova" panose="02000506030000020004" pitchFamily="50" charset="0"/>
              </a:rPr>
              <a:t>) </a:t>
            </a:r>
          </a:p>
          <a:p>
            <a:pPr marL="1257300" lvl="2" indent="-342900" algn="l">
              <a:buFont typeface="Arial" panose="020B0604020202020204" pitchFamily="34" charset="0"/>
              <a:buChar char="•"/>
              <a:defRPr/>
            </a:pPr>
            <a:endParaRPr lang="en-US" sz="1100" dirty="0">
              <a:latin typeface="Proxima Nova" panose="02000506030000020004" pitchFamily="50" charset="0"/>
            </a:endParaRPr>
          </a:p>
          <a:p>
            <a:pPr marL="1257300" lvl="2" indent="-342900" algn="l">
              <a:buFont typeface="Arial" panose="020B0604020202020204" pitchFamily="34" charset="0"/>
              <a:buChar char="•"/>
              <a:defRPr/>
            </a:pPr>
            <a:r>
              <a:rPr lang="en-US" dirty="0">
                <a:latin typeface="Proxima Nova" panose="02000506030000020004" pitchFamily="50" charset="0"/>
              </a:rPr>
              <a:t>Scholarship Resume Writing Tips.</a:t>
            </a:r>
          </a:p>
          <a:p>
            <a:pPr marL="1714500" lvl="3" indent="-342900" algn="l">
              <a:buFont typeface="Arial" panose="020B0604020202020204" pitchFamily="34" charset="0"/>
              <a:buChar char="•"/>
              <a:defRPr/>
            </a:pPr>
            <a:r>
              <a:rPr lang="en-US" dirty="0">
                <a:latin typeface="Proxima Nova" panose="02000506030000020004" pitchFamily="50" charset="0"/>
              </a:rPr>
              <a:t>(</a:t>
            </a:r>
            <a:r>
              <a:rPr lang="en-US" dirty="0">
                <a:latin typeface="Proxima Nova" panose="02000506030000020004" pitchFamily="50" charset="0"/>
                <a:hlinkClick r:id="rId6"/>
              </a:rPr>
              <a:t>https://www.monster.com/career-advice/article/scholarship-resume</a:t>
            </a:r>
            <a:r>
              <a:rPr lang="en-US" dirty="0">
                <a:latin typeface="Proxima Nova" panose="02000506030000020004" pitchFamily="50" charset="0"/>
              </a:rPr>
              <a:t>)</a:t>
            </a:r>
          </a:p>
          <a:p>
            <a:pPr marL="1714500" lvl="3" indent="-342900" algn="l">
              <a:buFont typeface="Arial" panose="020B0604020202020204" pitchFamily="34" charset="0"/>
              <a:buChar char="•"/>
              <a:defRPr/>
            </a:pPr>
            <a:endParaRPr lang="en-US" sz="1100" dirty="0">
              <a:latin typeface="Proxima Nova" panose="02000506030000020004" pitchFamily="50" charset="0"/>
            </a:endParaRPr>
          </a:p>
          <a:p>
            <a:pPr algn="l" fontAlgn="auto">
              <a:spcAft>
                <a:spcPts val="0"/>
              </a:spcAft>
              <a:defRPr/>
            </a:pPr>
            <a:endParaRPr lang="en-US" dirty="0">
              <a:latin typeface="Proxima Nova" panose="02000506030000020004" pitchFamily="50" charset="0"/>
            </a:endParaRPr>
          </a:p>
          <a:p>
            <a:pPr algn="l" fontAlgn="auto">
              <a:spcAft>
                <a:spcPts val="0"/>
              </a:spcAft>
              <a:defRPr/>
            </a:pPr>
            <a:endParaRPr lang="en-US" dirty="0">
              <a:latin typeface="Proxima Nova" panose="02000506030000020004" pitchFamily="50" charset="0"/>
            </a:endParaRPr>
          </a:p>
        </p:txBody>
      </p:sp>
      <p:sp>
        <p:nvSpPr>
          <p:cNvPr id="4" name="Rectangle 3">
            <a:extLst>
              <a:ext uri="{FF2B5EF4-FFF2-40B4-BE49-F238E27FC236}">
                <a16:creationId xmlns:a16="http://schemas.microsoft.com/office/drawing/2014/main" id="{EEBE2DC5-B2B6-4603-B672-0A7FF9DA9568}"/>
              </a:ext>
            </a:extLst>
          </p:cNvPr>
          <p:cNvSpPr/>
          <p:nvPr/>
        </p:nvSpPr>
        <p:spPr>
          <a:xfrm>
            <a:off x="11244263" y="0"/>
            <a:ext cx="947737" cy="6858000"/>
          </a:xfrm>
          <a:prstGeom prst="rect">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B0EAFA45-22FC-4CD6-83F6-9F6CD33A279A}"/>
              </a:ext>
            </a:extLst>
          </p:cNvPr>
          <p:cNvSpPr/>
          <p:nvPr/>
        </p:nvSpPr>
        <p:spPr>
          <a:xfrm>
            <a:off x="0" y="6545263"/>
            <a:ext cx="12192000" cy="312737"/>
          </a:xfrm>
          <a:prstGeom prst="rect">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Isosceles Triangle 5">
            <a:extLst>
              <a:ext uri="{FF2B5EF4-FFF2-40B4-BE49-F238E27FC236}">
                <a16:creationId xmlns:a16="http://schemas.microsoft.com/office/drawing/2014/main" id="{DD999E24-05C0-4CCE-9D43-522F6928C1FF}"/>
              </a:ext>
            </a:extLst>
          </p:cNvPr>
          <p:cNvSpPr/>
          <p:nvPr/>
        </p:nvSpPr>
        <p:spPr>
          <a:xfrm>
            <a:off x="10431463" y="5773738"/>
            <a:ext cx="1625600" cy="771525"/>
          </a:xfrm>
          <a:prstGeom prst="triangle">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26" name="Title 1">
            <a:extLst>
              <a:ext uri="{FF2B5EF4-FFF2-40B4-BE49-F238E27FC236}">
                <a16:creationId xmlns:a16="http://schemas.microsoft.com/office/drawing/2014/main" id="{6060A7B6-8C49-4546-BF71-286CFE71FD58}"/>
              </a:ext>
            </a:extLst>
          </p:cNvPr>
          <p:cNvSpPr txBox="1">
            <a:spLocks noChangeArrowheads="1"/>
          </p:cNvSpPr>
          <p:nvPr/>
        </p:nvSpPr>
        <p:spPr bwMode="auto">
          <a:xfrm>
            <a:off x="515566" y="123426"/>
            <a:ext cx="96948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en-US" sz="6000" dirty="0">
                <a:solidFill>
                  <a:srgbClr val="1F988B"/>
                </a:solidFill>
                <a:latin typeface="Akzidenz-Grotesk BQ MedCnd" panose="02000606020000020004" pitchFamily="50" charset="0"/>
              </a:rPr>
              <a:t>Scholarship Resume Tips</a:t>
            </a:r>
          </a:p>
        </p:txBody>
      </p:sp>
      <p:sp>
        <p:nvSpPr>
          <p:cNvPr id="5127" name="TextBox 8">
            <a:extLst>
              <a:ext uri="{FF2B5EF4-FFF2-40B4-BE49-F238E27FC236}">
                <a16:creationId xmlns:a16="http://schemas.microsoft.com/office/drawing/2014/main" id="{2DD6D316-093E-42B6-9924-DAB2E1F51C26}"/>
              </a:ext>
            </a:extLst>
          </p:cNvPr>
          <p:cNvSpPr txBox="1">
            <a:spLocks noChangeArrowheads="1"/>
          </p:cNvSpPr>
          <p:nvPr/>
        </p:nvSpPr>
        <p:spPr bwMode="auto">
          <a:xfrm>
            <a:off x="7472418" y="6160235"/>
            <a:ext cx="1285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rgbClr val="58585A"/>
                </a:solidFill>
                <a:latin typeface="Akzidenz-Grotesk BQ BoldCnd" panose="02000506050000020004" pitchFamily="50" charset="0"/>
              </a:rPr>
              <a:t>wdt.edu</a:t>
            </a:r>
          </a:p>
        </p:txBody>
      </p:sp>
      <p:pic>
        <p:nvPicPr>
          <p:cNvPr id="10" name="Picture 10">
            <a:extLst>
              <a:ext uri="{FF2B5EF4-FFF2-40B4-BE49-F238E27FC236}">
                <a16:creationId xmlns:a16="http://schemas.microsoft.com/office/drawing/2014/main" id="{C3D31E27-9585-40A1-855E-5D79D182839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p:blipFill>
        <p:spPr bwMode="auto">
          <a:xfrm>
            <a:off x="8603872" y="6069126"/>
            <a:ext cx="1194735" cy="46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a:extLst>
              <a:ext uri="{FF2B5EF4-FFF2-40B4-BE49-F238E27FC236}">
                <a16:creationId xmlns:a16="http://schemas.microsoft.com/office/drawing/2014/main" id="{18F6E397-4357-4D6C-AE9D-FB3416F51C2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9951131" y="5872192"/>
            <a:ext cx="518596" cy="55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3603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D958B90-7F0C-4588-B5CC-B2A7FEB9577D}"/>
              </a:ext>
            </a:extLst>
          </p:cNvPr>
          <p:cNvSpPr>
            <a:spLocks noGrp="1"/>
          </p:cNvSpPr>
          <p:nvPr>
            <p:ph type="subTitle" idx="1"/>
          </p:nvPr>
        </p:nvSpPr>
        <p:spPr>
          <a:xfrm>
            <a:off x="800607" y="1048033"/>
            <a:ext cx="9938729" cy="5440813"/>
          </a:xfrm>
        </p:spPr>
        <p:txBody>
          <a:bodyPr rtlCol="0">
            <a:normAutofit lnSpcReduction="10000"/>
          </a:bodyPr>
          <a:lstStyle/>
          <a:p>
            <a:pPr algn="l" fontAlgn="auto">
              <a:spcAft>
                <a:spcPts val="0"/>
              </a:spcAft>
              <a:defRPr/>
            </a:pPr>
            <a:r>
              <a:rPr lang="en-US" sz="2600" dirty="0">
                <a:solidFill>
                  <a:srgbClr val="DF5C26"/>
                </a:solidFill>
                <a:latin typeface="Proxima Nova" panose="02000506030000020004" pitchFamily="50" charset="0"/>
              </a:rPr>
              <a:t>Tips:</a:t>
            </a:r>
          </a:p>
          <a:p>
            <a:pPr algn="l" fontAlgn="auto">
              <a:spcAft>
                <a:spcPts val="0"/>
              </a:spcAft>
              <a:defRPr/>
            </a:pPr>
            <a:r>
              <a:rPr lang="en-US" sz="2600" b="1" dirty="0">
                <a:solidFill>
                  <a:srgbClr val="1F988B"/>
                </a:solidFill>
                <a:latin typeface="Proxima Nova" panose="02000506030000020004" pitchFamily="50" charset="0"/>
              </a:rPr>
              <a:t>Recommendation Letter</a:t>
            </a:r>
            <a:r>
              <a:rPr lang="en-US" sz="2600" dirty="0">
                <a:solidFill>
                  <a:srgbClr val="1F988B"/>
                </a:solidFill>
                <a:latin typeface="Proxima Nova" panose="02000506030000020004" pitchFamily="50" charset="0"/>
              </a:rPr>
              <a:t> </a:t>
            </a:r>
            <a:r>
              <a:rPr lang="en-US" dirty="0">
                <a:latin typeface="Proxima Nova" panose="02000506030000020004" pitchFamily="50" charset="0"/>
              </a:rPr>
              <a:t>– A letter from any person, who is not related to you and knows you well.</a:t>
            </a:r>
          </a:p>
          <a:p>
            <a:pPr algn="l" fontAlgn="auto">
              <a:spcAft>
                <a:spcPts val="0"/>
              </a:spcAft>
              <a:defRPr/>
            </a:pPr>
            <a:endParaRPr lang="en-US" sz="1000" dirty="0">
              <a:latin typeface="Proxima Nova" panose="02000506030000020004" pitchFamily="50" charset="0"/>
            </a:endParaRPr>
          </a:p>
          <a:p>
            <a:pPr marL="800100" lvl="1" indent="-342900" algn="l">
              <a:buFont typeface="Arial" panose="020B0604020202020204" pitchFamily="34" charset="0"/>
              <a:buChar char="•"/>
              <a:defRPr/>
            </a:pPr>
            <a:r>
              <a:rPr lang="en-US" dirty="0">
                <a:latin typeface="Proxima Nova" panose="02000506030000020004" pitchFamily="50" charset="0"/>
              </a:rPr>
              <a:t>Ask the person politely &amp; make sure you ask them before submitting their name.</a:t>
            </a:r>
          </a:p>
          <a:p>
            <a:pPr marL="800100" lvl="1" indent="-342900" algn="l">
              <a:buFont typeface="Arial" panose="020B0604020202020204" pitchFamily="34" charset="0"/>
              <a:buChar char="•"/>
              <a:defRPr/>
            </a:pPr>
            <a:r>
              <a:rPr lang="en-US" dirty="0">
                <a:latin typeface="Proxima Nova" panose="02000506030000020004" pitchFamily="50" charset="0"/>
              </a:rPr>
              <a:t>Provide them with an adequate time to write.</a:t>
            </a:r>
          </a:p>
          <a:p>
            <a:pPr marL="800100" lvl="1" indent="-342900" algn="l">
              <a:buFont typeface="Arial" panose="020B0604020202020204" pitchFamily="34" charset="0"/>
              <a:buChar char="•"/>
              <a:defRPr/>
            </a:pPr>
            <a:r>
              <a:rPr lang="en-US" dirty="0">
                <a:latin typeface="Proxima Nova" panose="02000506030000020004" pitchFamily="50" charset="0"/>
              </a:rPr>
              <a:t>Give them as much information as possible.</a:t>
            </a:r>
          </a:p>
          <a:p>
            <a:pPr marL="1257300" lvl="2" indent="-342900" algn="l">
              <a:buFont typeface="Arial" panose="020B0604020202020204" pitchFamily="34" charset="0"/>
              <a:buChar char="•"/>
              <a:defRPr/>
            </a:pPr>
            <a:r>
              <a:rPr lang="en-US" dirty="0">
                <a:latin typeface="Proxima Nova" panose="02000506030000020004" pitchFamily="50" charset="0"/>
              </a:rPr>
              <a:t>Your correct contact information.</a:t>
            </a:r>
          </a:p>
          <a:p>
            <a:pPr marL="1257300" lvl="2" indent="-342900" algn="l">
              <a:buFont typeface="Arial" panose="020B0604020202020204" pitchFamily="34" charset="0"/>
              <a:buChar char="•"/>
              <a:defRPr/>
            </a:pPr>
            <a:r>
              <a:rPr lang="en-US" dirty="0">
                <a:latin typeface="Proxima Nova" panose="02000506030000020004" pitchFamily="50" charset="0"/>
              </a:rPr>
              <a:t>A list of your extracurricular activities, class projects, etc.</a:t>
            </a:r>
          </a:p>
          <a:p>
            <a:pPr marL="1257300" lvl="2" indent="-342900" algn="l">
              <a:buFont typeface="Arial" panose="020B0604020202020204" pitchFamily="34" charset="0"/>
              <a:buChar char="•"/>
              <a:defRPr/>
            </a:pPr>
            <a:r>
              <a:rPr lang="en-US" dirty="0">
                <a:latin typeface="Proxima Nova" panose="02000506030000020004" pitchFamily="50" charset="0"/>
              </a:rPr>
              <a:t>Provide your resume if you have it.</a:t>
            </a:r>
          </a:p>
          <a:p>
            <a:pPr marL="1257300" lvl="2" indent="-342900" algn="l">
              <a:buFont typeface="Arial" panose="020B0604020202020204" pitchFamily="34" charset="0"/>
              <a:buChar char="•"/>
              <a:defRPr/>
            </a:pPr>
            <a:r>
              <a:rPr lang="en-US" dirty="0">
                <a:latin typeface="Proxima Nova" panose="02000506030000020004" pitchFamily="50" charset="0"/>
              </a:rPr>
              <a:t>The full title, description, and missions of the scholarship. </a:t>
            </a:r>
          </a:p>
          <a:p>
            <a:pPr marL="800100" lvl="1" indent="-342900" algn="l">
              <a:buFont typeface="Arial" panose="020B0604020202020204" pitchFamily="34" charset="0"/>
              <a:buChar char="•"/>
              <a:defRPr/>
            </a:pPr>
            <a:r>
              <a:rPr lang="en-US" dirty="0">
                <a:latin typeface="Proxima Nova" panose="02000506030000020004" pitchFamily="50" charset="0"/>
              </a:rPr>
              <a:t>Make sure you thank them.</a:t>
            </a:r>
          </a:p>
          <a:p>
            <a:pPr marL="800100" lvl="1" indent="-342900" algn="l">
              <a:buFont typeface="Arial" panose="020B0604020202020204" pitchFamily="34" charset="0"/>
              <a:buChar char="•"/>
              <a:defRPr/>
            </a:pPr>
            <a:endParaRPr lang="en-US" sz="1100" dirty="0">
              <a:latin typeface="Proxima Nova" panose="02000506030000020004" pitchFamily="50" charset="0"/>
            </a:endParaRPr>
          </a:p>
          <a:p>
            <a:pPr marL="342900" indent="-342900" algn="l">
              <a:buFont typeface="Arial" panose="020B0604020202020204" pitchFamily="34" charset="0"/>
              <a:buChar char="•"/>
              <a:defRPr/>
            </a:pPr>
            <a:r>
              <a:rPr lang="en-US" dirty="0">
                <a:latin typeface="Proxima Nova" panose="02000506030000020004" pitchFamily="50" charset="0"/>
              </a:rPr>
              <a:t>If you are a WDTC student, make sure you submit a “</a:t>
            </a:r>
            <a:r>
              <a:rPr lang="en-US" dirty="0">
                <a:solidFill>
                  <a:srgbClr val="DF5C26"/>
                </a:solidFill>
                <a:latin typeface="Proxima Nova" panose="02000506030000020004" pitchFamily="50" charset="0"/>
              </a:rPr>
              <a:t>Reference Authorization</a:t>
            </a:r>
            <a:r>
              <a:rPr lang="en-US" dirty="0">
                <a:latin typeface="Proxima Nova" panose="02000506030000020004" pitchFamily="50" charset="0"/>
              </a:rPr>
              <a:t>” form to the Registrar Office. (</a:t>
            </a:r>
            <a:r>
              <a:rPr lang="en-US" dirty="0">
                <a:latin typeface="Proxima Nova" panose="02000506030000020004" pitchFamily="50" charset="0"/>
                <a:hlinkClick r:id="rId2"/>
              </a:rPr>
              <a:t>https://www.wdt.edu/assets/docs/uploads/current-students/ferpa-forms/reference-authorization-form.pdf</a:t>
            </a:r>
            <a:r>
              <a:rPr lang="en-US" dirty="0">
                <a:latin typeface="Proxima Nova" panose="02000506030000020004" pitchFamily="50" charset="0"/>
              </a:rPr>
              <a:t>) </a:t>
            </a:r>
          </a:p>
          <a:p>
            <a:pPr algn="l">
              <a:defRPr/>
            </a:pPr>
            <a:endParaRPr lang="en-US" dirty="0">
              <a:latin typeface="Proxima Nova" panose="02000506030000020004" pitchFamily="50" charset="0"/>
            </a:endParaRPr>
          </a:p>
          <a:p>
            <a:pPr algn="l" fontAlgn="auto">
              <a:spcAft>
                <a:spcPts val="0"/>
              </a:spcAft>
              <a:defRPr/>
            </a:pPr>
            <a:endParaRPr lang="en-US" dirty="0">
              <a:latin typeface="Proxima Nova" panose="02000506030000020004" pitchFamily="50" charset="0"/>
            </a:endParaRPr>
          </a:p>
          <a:p>
            <a:pPr algn="l" fontAlgn="auto">
              <a:spcAft>
                <a:spcPts val="0"/>
              </a:spcAft>
              <a:defRPr/>
            </a:pPr>
            <a:endParaRPr lang="en-US" dirty="0">
              <a:latin typeface="Proxima Nova" panose="02000506030000020004" pitchFamily="50" charset="0"/>
            </a:endParaRPr>
          </a:p>
        </p:txBody>
      </p:sp>
      <p:sp>
        <p:nvSpPr>
          <p:cNvPr id="4" name="Rectangle 3">
            <a:extLst>
              <a:ext uri="{FF2B5EF4-FFF2-40B4-BE49-F238E27FC236}">
                <a16:creationId xmlns:a16="http://schemas.microsoft.com/office/drawing/2014/main" id="{EEBE2DC5-B2B6-4603-B672-0A7FF9DA9568}"/>
              </a:ext>
            </a:extLst>
          </p:cNvPr>
          <p:cNvSpPr/>
          <p:nvPr/>
        </p:nvSpPr>
        <p:spPr>
          <a:xfrm>
            <a:off x="11244263" y="0"/>
            <a:ext cx="947737" cy="6858000"/>
          </a:xfrm>
          <a:prstGeom prst="rect">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B0EAFA45-22FC-4CD6-83F6-9F6CD33A279A}"/>
              </a:ext>
            </a:extLst>
          </p:cNvPr>
          <p:cNvSpPr/>
          <p:nvPr/>
        </p:nvSpPr>
        <p:spPr>
          <a:xfrm>
            <a:off x="0" y="6545263"/>
            <a:ext cx="12192000" cy="312737"/>
          </a:xfrm>
          <a:prstGeom prst="rect">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Isosceles Triangle 5">
            <a:extLst>
              <a:ext uri="{FF2B5EF4-FFF2-40B4-BE49-F238E27FC236}">
                <a16:creationId xmlns:a16="http://schemas.microsoft.com/office/drawing/2014/main" id="{DD999E24-05C0-4CCE-9D43-522F6928C1FF}"/>
              </a:ext>
            </a:extLst>
          </p:cNvPr>
          <p:cNvSpPr/>
          <p:nvPr/>
        </p:nvSpPr>
        <p:spPr>
          <a:xfrm>
            <a:off x="10431463" y="5773738"/>
            <a:ext cx="1625600" cy="771525"/>
          </a:xfrm>
          <a:prstGeom prst="triangle">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26" name="Title 1">
            <a:extLst>
              <a:ext uri="{FF2B5EF4-FFF2-40B4-BE49-F238E27FC236}">
                <a16:creationId xmlns:a16="http://schemas.microsoft.com/office/drawing/2014/main" id="{6060A7B6-8C49-4546-BF71-286CFE71FD58}"/>
              </a:ext>
            </a:extLst>
          </p:cNvPr>
          <p:cNvSpPr txBox="1">
            <a:spLocks noChangeArrowheads="1"/>
          </p:cNvSpPr>
          <p:nvPr/>
        </p:nvSpPr>
        <p:spPr bwMode="auto">
          <a:xfrm>
            <a:off x="736599" y="79773"/>
            <a:ext cx="96948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en-US" sz="6000" dirty="0">
                <a:solidFill>
                  <a:srgbClr val="1F988B"/>
                </a:solidFill>
                <a:latin typeface="Akzidenz-Grotesk BQ MedCnd" panose="02000606020000020004" pitchFamily="50" charset="0"/>
              </a:rPr>
              <a:t>Recommendation Letter Tips </a:t>
            </a:r>
          </a:p>
        </p:txBody>
      </p:sp>
      <p:sp>
        <p:nvSpPr>
          <p:cNvPr id="5127" name="TextBox 8">
            <a:extLst>
              <a:ext uri="{FF2B5EF4-FFF2-40B4-BE49-F238E27FC236}">
                <a16:creationId xmlns:a16="http://schemas.microsoft.com/office/drawing/2014/main" id="{2DD6D316-093E-42B6-9924-DAB2E1F51C26}"/>
              </a:ext>
            </a:extLst>
          </p:cNvPr>
          <p:cNvSpPr txBox="1">
            <a:spLocks noChangeArrowheads="1"/>
          </p:cNvSpPr>
          <p:nvPr/>
        </p:nvSpPr>
        <p:spPr bwMode="auto">
          <a:xfrm>
            <a:off x="7507942" y="6159500"/>
            <a:ext cx="1285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rgbClr val="58585A"/>
                </a:solidFill>
                <a:latin typeface="Akzidenz-Grotesk BQ BoldCnd" panose="02000506050000020004" pitchFamily="50" charset="0"/>
              </a:rPr>
              <a:t>wdt.edu</a:t>
            </a:r>
          </a:p>
        </p:txBody>
      </p:sp>
      <p:pic>
        <p:nvPicPr>
          <p:cNvPr id="10" name="Picture 10">
            <a:extLst>
              <a:ext uri="{FF2B5EF4-FFF2-40B4-BE49-F238E27FC236}">
                <a16:creationId xmlns:a16="http://schemas.microsoft.com/office/drawing/2014/main" id="{C3D31E27-9585-40A1-855E-5D79D182839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8557280" y="6069127"/>
            <a:ext cx="11947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a:extLst>
              <a:ext uri="{FF2B5EF4-FFF2-40B4-BE49-F238E27FC236}">
                <a16:creationId xmlns:a16="http://schemas.microsoft.com/office/drawing/2014/main" id="{18F6E397-4357-4D6C-AE9D-FB3416F51C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9928270" y="5976206"/>
            <a:ext cx="503192" cy="5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927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BE2DC5-B2B6-4603-B672-0A7FF9DA9568}"/>
              </a:ext>
            </a:extLst>
          </p:cNvPr>
          <p:cNvSpPr/>
          <p:nvPr/>
        </p:nvSpPr>
        <p:spPr>
          <a:xfrm>
            <a:off x="11244263" y="0"/>
            <a:ext cx="947737" cy="6858000"/>
          </a:xfrm>
          <a:prstGeom prst="rect">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B0EAFA45-22FC-4CD6-83F6-9F6CD33A279A}"/>
              </a:ext>
            </a:extLst>
          </p:cNvPr>
          <p:cNvSpPr/>
          <p:nvPr/>
        </p:nvSpPr>
        <p:spPr>
          <a:xfrm>
            <a:off x="0" y="6545263"/>
            <a:ext cx="12192000" cy="312737"/>
          </a:xfrm>
          <a:prstGeom prst="rect">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Isosceles Triangle 5">
            <a:extLst>
              <a:ext uri="{FF2B5EF4-FFF2-40B4-BE49-F238E27FC236}">
                <a16:creationId xmlns:a16="http://schemas.microsoft.com/office/drawing/2014/main" id="{DD999E24-05C0-4CCE-9D43-522F6928C1FF}"/>
              </a:ext>
            </a:extLst>
          </p:cNvPr>
          <p:cNvSpPr/>
          <p:nvPr/>
        </p:nvSpPr>
        <p:spPr>
          <a:xfrm>
            <a:off x="10431463" y="5773738"/>
            <a:ext cx="1625600" cy="771525"/>
          </a:xfrm>
          <a:prstGeom prst="triangle">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27" name="TextBox 8">
            <a:extLst>
              <a:ext uri="{FF2B5EF4-FFF2-40B4-BE49-F238E27FC236}">
                <a16:creationId xmlns:a16="http://schemas.microsoft.com/office/drawing/2014/main" id="{2DD6D316-093E-42B6-9924-DAB2E1F51C26}"/>
              </a:ext>
            </a:extLst>
          </p:cNvPr>
          <p:cNvSpPr txBox="1">
            <a:spLocks noChangeArrowheads="1"/>
          </p:cNvSpPr>
          <p:nvPr/>
        </p:nvSpPr>
        <p:spPr bwMode="auto">
          <a:xfrm>
            <a:off x="7507942" y="6159500"/>
            <a:ext cx="1285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rgbClr val="58585A"/>
                </a:solidFill>
                <a:latin typeface="Akzidenz-Grotesk BQ BoldCnd" panose="02000506050000020004" pitchFamily="50" charset="0"/>
              </a:rPr>
              <a:t>wdt.edu</a:t>
            </a:r>
          </a:p>
        </p:txBody>
      </p:sp>
      <p:pic>
        <p:nvPicPr>
          <p:cNvPr id="10" name="Picture 10">
            <a:extLst>
              <a:ext uri="{FF2B5EF4-FFF2-40B4-BE49-F238E27FC236}">
                <a16:creationId xmlns:a16="http://schemas.microsoft.com/office/drawing/2014/main" id="{C3D31E27-9585-40A1-855E-5D79D182839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8557280" y="6069127"/>
            <a:ext cx="11947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a:extLst>
              <a:ext uri="{FF2B5EF4-FFF2-40B4-BE49-F238E27FC236}">
                <a16:creationId xmlns:a16="http://schemas.microsoft.com/office/drawing/2014/main" id="{18F6E397-4357-4D6C-AE9D-FB3416F51C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9928270" y="5976206"/>
            <a:ext cx="503192" cy="5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6">
            <a:extLst>
              <a:ext uri="{FF2B5EF4-FFF2-40B4-BE49-F238E27FC236}">
                <a16:creationId xmlns:a16="http://schemas.microsoft.com/office/drawing/2014/main" id="{469B43E8-546A-4176-AD9C-921408CE0008}"/>
              </a:ext>
            </a:extLst>
          </p:cNvPr>
          <p:cNvSpPr>
            <a:spLocks noGrp="1"/>
          </p:cNvSpPr>
          <p:nvPr>
            <p:ph type="subTitle" idx="1"/>
          </p:nvPr>
        </p:nvSpPr>
        <p:spPr>
          <a:xfrm>
            <a:off x="280416" y="1890212"/>
            <a:ext cx="6412992" cy="3605332"/>
          </a:xfrm>
        </p:spPr>
        <p:txBody>
          <a:bodyPr>
            <a:normAutofit lnSpcReduction="10000"/>
          </a:bodyPr>
          <a:lstStyle/>
          <a:p>
            <a:pPr marL="857250" indent="-857250" algn="l">
              <a:buFont typeface="Wingdings" panose="05000000000000000000" pitchFamily="2" charset="2"/>
              <a:buChar char="q"/>
            </a:pPr>
            <a:r>
              <a:rPr lang="en-US" sz="2800" dirty="0">
                <a:latin typeface="Proxima Nova" panose="020B0503030502060204" pitchFamily="34" charset="0"/>
              </a:rPr>
              <a:t>Maintain GPA of 2.5 or higher.</a:t>
            </a:r>
          </a:p>
          <a:p>
            <a:pPr marL="1314450" lvl="1" indent="-857250" algn="l">
              <a:buFont typeface="Wingdings" panose="05000000000000000000" pitchFamily="2" charset="2"/>
              <a:buChar char="q"/>
            </a:pPr>
            <a:r>
              <a:rPr lang="en-US" sz="2800" dirty="0">
                <a:latin typeface="Proxima Nova" panose="020B0503030502060204" pitchFamily="34" charset="0"/>
              </a:rPr>
              <a:t>Full-Time Enrollment. </a:t>
            </a:r>
          </a:p>
          <a:p>
            <a:pPr marL="1771650" lvl="2" indent="-857250" algn="l">
              <a:buFont typeface="Wingdings" panose="05000000000000000000" pitchFamily="2" charset="2"/>
              <a:buChar char="q"/>
            </a:pPr>
            <a:r>
              <a:rPr lang="en-US" sz="2800" dirty="0">
                <a:latin typeface="Proxima Nova" panose="020B0503030502060204" pitchFamily="34" charset="0"/>
              </a:rPr>
              <a:t>3 Year Work Commitment.</a:t>
            </a:r>
          </a:p>
          <a:p>
            <a:pPr marL="2228850" lvl="3" indent="-857250" algn="l">
              <a:buFont typeface="Wingdings" panose="05000000000000000000" pitchFamily="2" charset="2"/>
              <a:buChar char="q"/>
            </a:pPr>
            <a:r>
              <a:rPr lang="en-US" sz="2800" dirty="0">
                <a:latin typeface="Proxima Nova" panose="020B0503030502060204" pitchFamily="34" charset="0"/>
              </a:rPr>
              <a:t>January 1-March 31.</a:t>
            </a:r>
          </a:p>
          <a:p>
            <a:pPr marL="2686050" lvl="4" indent="-857250" algn="l">
              <a:buFont typeface="Wingdings" panose="05000000000000000000" pitchFamily="2" charset="2"/>
              <a:buChar char="q"/>
            </a:pPr>
            <a:r>
              <a:rPr lang="en-US" sz="2800" dirty="0">
                <a:latin typeface="Proxima Nova" panose="020B0503030502060204" pitchFamily="34" charset="0"/>
              </a:rPr>
              <a:t>Covers tuition, fees, books, laptop, and any direct expenses required by the program.</a:t>
            </a:r>
          </a:p>
          <a:p>
            <a:endParaRPr lang="en-US" dirty="0"/>
          </a:p>
        </p:txBody>
      </p:sp>
      <p:pic>
        <p:nvPicPr>
          <p:cNvPr id="12" name="Picture 11" descr="A picture containing drawing, plate&#10;&#10;Description automatically generated">
            <a:extLst>
              <a:ext uri="{FF2B5EF4-FFF2-40B4-BE49-F238E27FC236}">
                <a16:creationId xmlns:a16="http://schemas.microsoft.com/office/drawing/2014/main" id="{AFF7AAA4-3273-46BA-8BD0-AD4E8E4681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2248" y="237224"/>
            <a:ext cx="4297548" cy="1047128"/>
          </a:xfrm>
          <a:prstGeom prst="rect">
            <a:avLst/>
          </a:prstGeom>
        </p:spPr>
      </p:pic>
      <p:pic>
        <p:nvPicPr>
          <p:cNvPr id="13" name="Picture 12" descr="A group of people in a room&#10;&#10;Description automatically generated">
            <a:extLst>
              <a:ext uri="{FF2B5EF4-FFF2-40B4-BE49-F238E27FC236}">
                <a16:creationId xmlns:a16="http://schemas.microsoft.com/office/drawing/2014/main" id="{64F63683-C8DF-47DE-B81D-E961971944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8322" y="409253"/>
            <a:ext cx="4272893" cy="4109479"/>
          </a:xfrm>
          <a:prstGeom prst="rect">
            <a:avLst/>
          </a:prstGeom>
          <a:ln w="57150">
            <a:solidFill>
              <a:schemeClr val="accent2"/>
            </a:solidFill>
          </a:ln>
        </p:spPr>
      </p:pic>
      <p:sp>
        <p:nvSpPr>
          <p:cNvPr id="14" name="TextBox 13">
            <a:extLst>
              <a:ext uri="{FF2B5EF4-FFF2-40B4-BE49-F238E27FC236}">
                <a16:creationId xmlns:a16="http://schemas.microsoft.com/office/drawing/2014/main" id="{2F521D6E-9A99-4410-B1F4-5223AC20E300}"/>
              </a:ext>
            </a:extLst>
          </p:cNvPr>
          <p:cNvSpPr txBox="1"/>
          <p:nvPr/>
        </p:nvSpPr>
        <p:spPr>
          <a:xfrm>
            <a:off x="597165" y="5549674"/>
            <a:ext cx="6143622" cy="830997"/>
          </a:xfrm>
          <a:prstGeom prst="rect">
            <a:avLst/>
          </a:prstGeom>
          <a:solidFill>
            <a:srgbClr val="1F988B"/>
          </a:solidFill>
          <a:ln w="285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4800" b="1" dirty="0">
                <a:latin typeface="Akzidenz-Grotesk BQ MedCnd" panose="02000606020000020004" pitchFamily="50" charset="0"/>
                <a:ea typeface="GungsuhChe" panose="02030609000101010101" pitchFamily="49" charset="-127"/>
              </a:rPr>
              <a:t>FULL-RIDE SCHOLARSHIP</a:t>
            </a:r>
          </a:p>
        </p:txBody>
      </p:sp>
      <p:sp>
        <p:nvSpPr>
          <p:cNvPr id="8" name="TextBox 7">
            <a:extLst>
              <a:ext uri="{FF2B5EF4-FFF2-40B4-BE49-F238E27FC236}">
                <a16:creationId xmlns:a16="http://schemas.microsoft.com/office/drawing/2014/main" id="{E7A850B0-063B-4069-A26F-0E9F60F38269}"/>
              </a:ext>
            </a:extLst>
          </p:cNvPr>
          <p:cNvSpPr txBox="1"/>
          <p:nvPr/>
        </p:nvSpPr>
        <p:spPr>
          <a:xfrm>
            <a:off x="6968322" y="4919472"/>
            <a:ext cx="4150782" cy="707886"/>
          </a:xfrm>
          <a:prstGeom prst="rect">
            <a:avLst/>
          </a:prstGeom>
          <a:solidFill>
            <a:srgbClr val="DF5C26"/>
          </a:solidFill>
          <a:ln>
            <a:solidFill>
              <a:schemeClr val="tx1"/>
            </a:solidFill>
          </a:ln>
        </p:spPr>
        <p:txBody>
          <a:bodyPr wrap="square" rtlCol="0">
            <a:spAutoFit/>
          </a:bodyPr>
          <a:lstStyle/>
          <a:p>
            <a:pPr algn="ctr"/>
            <a:r>
              <a:rPr lang="en-US" sz="2000" dirty="0">
                <a:solidFill>
                  <a:schemeClr val="bg1"/>
                </a:solidFill>
                <a:latin typeface="Proxima Nova" panose="020B0503030502060204" pitchFamily="34" charset="0"/>
              </a:rPr>
              <a:t>Apply at </a:t>
            </a:r>
            <a:r>
              <a:rPr lang="en-US" sz="2000" dirty="0">
                <a:solidFill>
                  <a:schemeClr val="bg1"/>
                </a:solidFill>
                <a:latin typeface="Proxima Nova" panose="020B0503030502060204" pitchFamily="34" charset="0"/>
                <a:hlinkClick r:id="rId6">
                  <a:extLst>
                    <a:ext uri="{A12FA001-AC4F-418D-AE19-62706E023703}">
                      <ahyp:hlinkClr xmlns:ahyp="http://schemas.microsoft.com/office/drawing/2018/hyperlinkcolor" val="tx"/>
                    </a:ext>
                  </a:extLst>
                </a:hlinkClick>
              </a:rPr>
              <a:t>https://my.wdt.edu/ICS/Scholarship</a:t>
            </a:r>
            <a:r>
              <a:rPr lang="en-US" sz="2000" dirty="0">
                <a:solidFill>
                  <a:schemeClr val="bg1"/>
                </a:solidFill>
                <a:latin typeface="Proxima Nova" panose="020B0503030502060204" pitchFamily="34" charset="0"/>
              </a:rPr>
              <a:t>  </a:t>
            </a:r>
          </a:p>
        </p:txBody>
      </p:sp>
    </p:spTree>
    <p:extLst>
      <p:ext uri="{BB962C8B-B14F-4D97-AF65-F5344CB8AC3E}">
        <p14:creationId xmlns:p14="http://schemas.microsoft.com/office/powerpoint/2010/main" val="167889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7851540-045F-4B36-BEB8-4F8E2C0DDF7D}"/>
              </a:ext>
            </a:extLst>
          </p:cNvPr>
          <p:cNvGrpSpPr/>
          <p:nvPr/>
        </p:nvGrpSpPr>
        <p:grpSpPr>
          <a:xfrm>
            <a:off x="0" y="0"/>
            <a:ext cx="12192000" cy="6858000"/>
            <a:chOff x="0" y="0"/>
            <a:chExt cx="12192000" cy="6858000"/>
          </a:xfrm>
        </p:grpSpPr>
        <p:sp>
          <p:nvSpPr>
            <p:cNvPr id="4" name="Rectangle 3"/>
            <p:cNvSpPr/>
            <p:nvPr/>
          </p:nvSpPr>
          <p:spPr>
            <a:xfrm>
              <a:off x="11243732" y="0"/>
              <a:ext cx="948267" cy="6858000"/>
            </a:xfrm>
            <a:prstGeom prst="rect">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6544733"/>
              <a:ext cx="12192000" cy="313267"/>
            </a:xfrm>
            <a:prstGeom prst="rect">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p:cNvSpPr/>
            <p:nvPr/>
          </p:nvSpPr>
          <p:spPr>
            <a:xfrm>
              <a:off x="10430931" y="5774267"/>
              <a:ext cx="1625600" cy="770466"/>
            </a:xfrm>
            <a:prstGeom prst="triangle">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4">
            <a:extLst>
              <a:ext uri="{FF2B5EF4-FFF2-40B4-BE49-F238E27FC236}">
                <a16:creationId xmlns:a16="http://schemas.microsoft.com/office/drawing/2014/main" id="{BB2B67B8-EECA-4057-8166-D1A22C39BA67}"/>
              </a:ext>
            </a:extLst>
          </p:cNvPr>
          <p:cNvSpPr>
            <a:spLocks noGrp="1"/>
          </p:cNvSpPr>
          <p:nvPr>
            <p:ph type="title"/>
          </p:nvPr>
        </p:nvSpPr>
        <p:spPr>
          <a:xfrm>
            <a:off x="762001" y="0"/>
            <a:ext cx="10515600" cy="1011712"/>
          </a:xfrm>
          <a:solidFill>
            <a:srgbClr val="1F988B"/>
          </a:solidFill>
        </p:spPr>
        <p:txBody>
          <a:bodyPr/>
          <a:lstStyle/>
          <a:p>
            <a:pPr algn="ctr"/>
            <a:r>
              <a:rPr lang="en-US" dirty="0">
                <a:solidFill>
                  <a:schemeClr val="bg1"/>
                </a:solidFill>
                <a:highlight>
                  <a:srgbClr val="1F988B"/>
                </a:highlight>
                <a:latin typeface="Proxima Nova" panose="020B0503030502060204" pitchFamily="34" charset="0"/>
              </a:rPr>
              <a:t>More Scholarship Opportunities at WDTC</a:t>
            </a:r>
          </a:p>
        </p:txBody>
      </p:sp>
      <p:sp>
        <p:nvSpPr>
          <p:cNvPr id="16" name="Content Placeholder 15">
            <a:extLst>
              <a:ext uri="{FF2B5EF4-FFF2-40B4-BE49-F238E27FC236}">
                <a16:creationId xmlns:a16="http://schemas.microsoft.com/office/drawing/2014/main" id="{F646B791-5B62-4BB3-A82F-ED3CAD38516D}"/>
              </a:ext>
            </a:extLst>
          </p:cNvPr>
          <p:cNvSpPr>
            <a:spLocks noGrp="1"/>
          </p:cNvSpPr>
          <p:nvPr>
            <p:ph sz="half" idx="1"/>
          </p:nvPr>
        </p:nvSpPr>
        <p:spPr>
          <a:xfrm>
            <a:off x="135469" y="1274323"/>
            <a:ext cx="5884332" cy="4844842"/>
          </a:xfrm>
        </p:spPr>
        <p:txBody>
          <a:bodyPr/>
          <a:lstStyle/>
          <a:p>
            <a:pPr marL="0" indent="0" algn="ctr">
              <a:buNone/>
            </a:pPr>
            <a:r>
              <a:rPr lang="en-US" sz="3200" b="1" dirty="0">
                <a:solidFill>
                  <a:srgbClr val="DF5C26"/>
                </a:solidFill>
                <a:latin typeface="Proxima Nova" panose="020B0503030502060204" pitchFamily="34" charset="0"/>
              </a:rPr>
              <a:t>WDT Foundation Scholarships</a:t>
            </a:r>
          </a:p>
          <a:p>
            <a:pPr marL="0" indent="0" algn="ctr">
              <a:buNone/>
            </a:pPr>
            <a:endParaRPr lang="en-US" sz="1200" b="1" dirty="0">
              <a:solidFill>
                <a:srgbClr val="DF5C26"/>
              </a:solidFill>
              <a:latin typeface="Proxima Nova" panose="020B0503030502060204" pitchFamily="34" charset="0"/>
            </a:endParaRPr>
          </a:p>
          <a:p>
            <a:pPr marL="0" indent="0" algn="ctr">
              <a:buNone/>
            </a:pPr>
            <a:endParaRPr lang="en-US" sz="1200" b="1" dirty="0">
              <a:solidFill>
                <a:srgbClr val="DF5C26"/>
              </a:solidFill>
              <a:latin typeface="Proxima Nova" panose="020B0503030502060204" pitchFamily="34" charset="0"/>
            </a:endParaRPr>
          </a:p>
          <a:p>
            <a:pPr marL="0" indent="0" algn="ctr">
              <a:buNone/>
            </a:pPr>
            <a:endParaRPr lang="en-US" sz="3200" b="1" dirty="0">
              <a:solidFill>
                <a:srgbClr val="DF5C26"/>
              </a:solidFill>
              <a:latin typeface="Proxima Nova" panose="020B0503030502060204" pitchFamily="34" charset="0"/>
            </a:endParaRPr>
          </a:p>
          <a:p>
            <a:endParaRPr lang="en-US" dirty="0"/>
          </a:p>
        </p:txBody>
      </p:sp>
      <p:sp>
        <p:nvSpPr>
          <p:cNvPr id="17" name="Content Placeholder 16">
            <a:extLst>
              <a:ext uri="{FF2B5EF4-FFF2-40B4-BE49-F238E27FC236}">
                <a16:creationId xmlns:a16="http://schemas.microsoft.com/office/drawing/2014/main" id="{87995D35-AA34-4A13-AB4B-92005D16AAE3}"/>
              </a:ext>
            </a:extLst>
          </p:cNvPr>
          <p:cNvSpPr>
            <a:spLocks noGrp="1"/>
          </p:cNvSpPr>
          <p:nvPr>
            <p:ph sz="half" idx="2"/>
          </p:nvPr>
        </p:nvSpPr>
        <p:spPr>
          <a:xfrm>
            <a:off x="5990616" y="1274322"/>
            <a:ext cx="5413248" cy="4847777"/>
          </a:xfrm>
        </p:spPr>
        <p:txBody>
          <a:bodyPr/>
          <a:lstStyle/>
          <a:p>
            <a:pPr marL="0" indent="0" algn="ctr">
              <a:buNone/>
            </a:pPr>
            <a:r>
              <a:rPr lang="en-US" sz="3100" b="1" dirty="0">
                <a:latin typeface="Proxima Nova" panose="020B0503030502060204" pitchFamily="34" charset="0"/>
              </a:rPr>
              <a:t>3</a:t>
            </a:r>
            <a:r>
              <a:rPr lang="en-US" sz="3100" b="1" baseline="30000" dirty="0">
                <a:latin typeface="Proxima Nova" panose="020B0503030502060204" pitchFamily="34" charset="0"/>
              </a:rPr>
              <a:t>rd</a:t>
            </a:r>
            <a:r>
              <a:rPr lang="en-US" sz="3100" b="1" dirty="0">
                <a:latin typeface="Proxima Nova" panose="020B0503030502060204" pitchFamily="34" charset="0"/>
              </a:rPr>
              <a:t> Party Scholarship Listing</a:t>
            </a:r>
          </a:p>
          <a:p>
            <a:pPr marL="0" indent="0">
              <a:buNone/>
            </a:pPr>
            <a:endParaRPr lang="en-US" dirty="0"/>
          </a:p>
        </p:txBody>
      </p:sp>
      <p:sp>
        <p:nvSpPr>
          <p:cNvPr id="13" name="TextBox 12">
            <a:extLst>
              <a:ext uri="{FF2B5EF4-FFF2-40B4-BE49-F238E27FC236}">
                <a16:creationId xmlns:a16="http://schemas.microsoft.com/office/drawing/2014/main" id="{16DE72FB-25B0-4BB2-BCA8-7CE1AD46A2F2}"/>
              </a:ext>
            </a:extLst>
          </p:cNvPr>
          <p:cNvSpPr txBox="1"/>
          <p:nvPr/>
        </p:nvSpPr>
        <p:spPr>
          <a:xfrm>
            <a:off x="4687075" y="5307791"/>
            <a:ext cx="3966784" cy="677108"/>
          </a:xfrm>
          <a:prstGeom prst="rect">
            <a:avLst/>
          </a:prstGeom>
          <a:solidFill>
            <a:srgbClr val="1F988B"/>
          </a:solidFill>
          <a:ln>
            <a:solidFill>
              <a:schemeClr val="tx1"/>
            </a:solidFill>
          </a:ln>
        </p:spPr>
        <p:txBody>
          <a:bodyPr wrap="square" rtlCol="0">
            <a:spAutoFit/>
          </a:bodyPr>
          <a:lstStyle/>
          <a:p>
            <a:pPr algn="ctr"/>
            <a:r>
              <a:rPr lang="en-US" sz="2000" dirty="0">
                <a:solidFill>
                  <a:schemeClr val="bg1"/>
                </a:solidFill>
                <a:latin typeface="Proxima Nova" panose="020B0503030502060204" pitchFamily="34" charset="0"/>
              </a:rPr>
              <a:t>Apply at </a:t>
            </a:r>
            <a:r>
              <a:rPr lang="en-US" dirty="0">
                <a:solidFill>
                  <a:schemeClr val="bg1"/>
                </a:solidFill>
                <a:latin typeface="Proxima Nova" panose="020B0503030502060204" pitchFamily="34" charset="0"/>
                <a:hlinkClick r:id="rId3">
                  <a:extLst>
                    <a:ext uri="{A12FA001-AC4F-418D-AE19-62706E023703}">
                      <ahyp:hlinkClr xmlns:ahyp="http://schemas.microsoft.com/office/drawing/2018/hyperlinkcolor" val="tx"/>
                    </a:ext>
                  </a:extLst>
                </a:hlinkClick>
              </a:rPr>
              <a:t>https://my.wdt.edu/ICS/Scholarship</a:t>
            </a:r>
            <a:r>
              <a:rPr lang="en-US" dirty="0">
                <a:solidFill>
                  <a:schemeClr val="bg1"/>
                </a:solidFill>
                <a:latin typeface="Proxima Nova" panose="020B0503030502060204" pitchFamily="34" charset="0"/>
              </a:rPr>
              <a:t>  </a:t>
            </a:r>
            <a:endParaRPr lang="en-US" sz="2000" dirty="0">
              <a:solidFill>
                <a:schemeClr val="bg1"/>
              </a:solidFill>
              <a:latin typeface="Proxima Nova" panose="020B0503030502060204" pitchFamily="34" charset="0"/>
            </a:endParaRPr>
          </a:p>
        </p:txBody>
      </p:sp>
      <p:grpSp>
        <p:nvGrpSpPr>
          <p:cNvPr id="9" name="Group 8">
            <a:extLst>
              <a:ext uri="{FF2B5EF4-FFF2-40B4-BE49-F238E27FC236}">
                <a16:creationId xmlns:a16="http://schemas.microsoft.com/office/drawing/2014/main" id="{F593DBDD-ED67-4453-A97A-9BF5EE9F0969}"/>
              </a:ext>
            </a:extLst>
          </p:cNvPr>
          <p:cNvGrpSpPr/>
          <p:nvPr/>
        </p:nvGrpSpPr>
        <p:grpSpPr>
          <a:xfrm>
            <a:off x="7869497" y="5976206"/>
            <a:ext cx="2561965" cy="595414"/>
            <a:chOff x="7869497" y="5976206"/>
            <a:chExt cx="2561965" cy="595414"/>
          </a:xfrm>
        </p:grpSpPr>
        <p:sp>
          <p:nvSpPr>
            <p:cNvPr id="11" name="TextBox 7">
              <a:extLst>
                <a:ext uri="{FF2B5EF4-FFF2-40B4-BE49-F238E27FC236}">
                  <a16:creationId xmlns:a16="http://schemas.microsoft.com/office/drawing/2014/main" id="{F39082FD-96E9-4DDF-9424-9390DE51F458}"/>
                </a:ext>
              </a:extLst>
            </p:cNvPr>
            <p:cNvSpPr txBox="1">
              <a:spLocks noChangeArrowheads="1"/>
            </p:cNvSpPr>
            <p:nvPr/>
          </p:nvSpPr>
          <p:spPr bwMode="auto">
            <a:xfrm>
              <a:off x="7869497" y="6171510"/>
              <a:ext cx="9482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000" dirty="0">
                  <a:solidFill>
                    <a:srgbClr val="58585A"/>
                  </a:solidFill>
                  <a:latin typeface="Akzidenz-Grotesk BQ BoldCnd" panose="02000506050000020004" pitchFamily="50" charset="0"/>
                </a:rPr>
                <a:t>wdt.edu</a:t>
              </a:r>
              <a:endParaRPr lang="en-US" altLang="en-US" sz="2400" dirty="0">
                <a:solidFill>
                  <a:srgbClr val="58585A"/>
                </a:solidFill>
                <a:latin typeface="Akzidenz-Grotesk BQ BoldCnd" panose="02000506050000020004" pitchFamily="50" charset="0"/>
              </a:endParaRPr>
            </a:p>
          </p:txBody>
        </p:sp>
        <p:pic>
          <p:nvPicPr>
            <p:cNvPr id="14" name="Picture 10">
              <a:extLst>
                <a:ext uri="{FF2B5EF4-FFF2-40B4-BE49-F238E27FC236}">
                  <a16:creationId xmlns:a16="http://schemas.microsoft.com/office/drawing/2014/main" id="{0119C9B3-C0DD-4AF0-B1BA-B3707380D01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8775836" y="6099759"/>
              <a:ext cx="1139969" cy="44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
              <a:extLst>
                <a:ext uri="{FF2B5EF4-FFF2-40B4-BE49-F238E27FC236}">
                  <a16:creationId xmlns:a16="http://schemas.microsoft.com/office/drawing/2014/main" id="{2A733A89-9AC9-4711-9BCC-5908AAFC976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9928270" y="5976206"/>
              <a:ext cx="503192" cy="5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6">
            <a:extLst>
              <a:ext uri="{FF2B5EF4-FFF2-40B4-BE49-F238E27FC236}">
                <a16:creationId xmlns:a16="http://schemas.microsoft.com/office/drawing/2014/main" id="{D5A457C5-E7E4-4662-83D6-14E5AFB1F8A3}"/>
              </a:ext>
            </a:extLst>
          </p:cNvPr>
          <p:cNvGrpSpPr/>
          <p:nvPr/>
        </p:nvGrpSpPr>
        <p:grpSpPr>
          <a:xfrm>
            <a:off x="675000" y="2209166"/>
            <a:ext cx="10523440" cy="4023360"/>
            <a:chOff x="675000" y="2209166"/>
            <a:chExt cx="10523440" cy="4023360"/>
          </a:xfrm>
        </p:grpSpPr>
        <p:pic>
          <p:nvPicPr>
            <p:cNvPr id="21" name="Picture 20" descr="Text&#10;&#10;Description automatically generated">
              <a:extLst>
                <a:ext uri="{FF2B5EF4-FFF2-40B4-BE49-F238E27FC236}">
                  <a16:creationId xmlns:a16="http://schemas.microsoft.com/office/drawing/2014/main" id="{F525FF93-C51E-4C47-8F0C-630E4A43FE89}"/>
                </a:ext>
              </a:extLst>
            </p:cNvPr>
            <p:cNvPicPr>
              <a:picLocks noChangeAspect="1"/>
            </p:cNvPicPr>
            <p:nvPr/>
          </p:nvPicPr>
          <p:blipFill rotWithShape="1">
            <a:blip r:embed="rId6">
              <a:extLst>
                <a:ext uri="{28A0092B-C50C-407E-A947-70E740481C1C}">
                  <a14:useLocalDpi xmlns:a14="http://schemas.microsoft.com/office/drawing/2010/main" val="0"/>
                </a:ext>
              </a:extLst>
            </a:blip>
            <a:srcRect r="1189"/>
            <a:stretch/>
          </p:blipFill>
          <p:spPr>
            <a:xfrm>
              <a:off x="5986360" y="2328992"/>
              <a:ext cx="5212080" cy="2651353"/>
            </a:xfrm>
            <a:prstGeom prst="rect">
              <a:avLst/>
            </a:prstGeom>
          </p:spPr>
        </p:pic>
        <p:grpSp>
          <p:nvGrpSpPr>
            <p:cNvPr id="3" name="Group 2">
              <a:extLst>
                <a:ext uri="{FF2B5EF4-FFF2-40B4-BE49-F238E27FC236}">
                  <a16:creationId xmlns:a16="http://schemas.microsoft.com/office/drawing/2014/main" id="{F88608CB-C8D6-43A7-9E61-0ADC8C01B70A}"/>
                </a:ext>
              </a:extLst>
            </p:cNvPr>
            <p:cNvGrpSpPr/>
            <p:nvPr/>
          </p:nvGrpSpPr>
          <p:grpSpPr>
            <a:xfrm>
              <a:off x="675000" y="2209166"/>
              <a:ext cx="3966783" cy="4023360"/>
              <a:chOff x="606385" y="2110965"/>
              <a:chExt cx="3966783" cy="4023360"/>
            </a:xfrm>
          </p:grpSpPr>
          <p:pic>
            <p:nvPicPr>
              <p:cNvPr id="19" name="Picture 18" descr="Text&#10;&#10;Description automatically generated">
                <a:extLst>
                  <a:ext uri="{FF2B5EF4-FFF2-40B4-BE49-F238E27FC236}">
                    <a16:creationId xmlns:a16="http://schemas.microsoft.com/office/drawing/2014/main" id="{993B7DD8-DCFF-448A-9416-0A0AE00D91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6385" y="2110965"/>
                <a:ext cx="3966783" cy="4023360"/>
              </a:xfrm>
              <a:prstGeom prst="rect">
                <a:avLst/>
              </a:prstGeom>
            </p:spPr>
          </p:pic>
          <p:sp>
            <p:nvSpPr>
              <p:cNvPr id="2" name="TextBox 1">
                <a:extLst>
                  <a:ext uri="{FF2B5EF4-FFF2-40B4-BE49-F238E27FC236}">
                    <a16:creationId xmlns:a16="http://schemas.microsoft.com/office/drawing/2014/main" id="{9BD5E7DC-A3E6-46E7-946C-723F691DD104}"/>
                  </a:ext>
                </a:extLst>
              </p:cNvPr>
              <p:cNvSpPr txBox="1"/>
              <p:nvPr/>
            </p:nvSpPr>
            <p:spPr>
              <a:xfrm>
                <a:off x="3550595" y="2621888"/>
                <a:ext cx="365760" cy="292608"/>
              </a:xfrm>
              <a:prstGeom prst="rect">
                <a:avLst/>
              </a:prstGeom>
              <a:solidFill>
                <a:schemeClr val="bg1"/>
              </a:solidFill>
            </p:spPr>
            <p:txBody>
              <a:bodyPr wrap="square" rtlCol="0">
                <a:spAutoFit/>
              </a:bodyPr>
              <a:lstStyle/>
              <a:p>
                <a:pPr algn="ctr"/>
                <a:r>
                  <a:rPr lang="en-US" sz="1600" dirty="0">
                    <a:latin typeface="Akzidenz-Grotesk BQ MedCnd" panose="02000606020000020004" pitchFamily="50" charset="0"/>
                  </a:rPr>
                  <a:t>31</a:t>
                </a:r>
              </a:p>
            </p:txBody>
          </p:sp>
        </p:grpSp>
      </p:grpSp>
    </p:spTree>
    <p:extLst>
      <p:ext uri="{BB962C8B-B14F-4D97-AF65-F5344CB8AC3E}">
        <p14:creationId xmlns:p14="http://schemas.microsoft.com/office/powerpoint/2010/main" val="24156189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43732" y="0"/>
            <a:ext cx="948267" cy="6858000"/>
          </a:xfrm>
          <a:prstGeom prst="rect">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544733"/>
            <a:ext cx="12192000" cy="313267"/>
          </a:xfrm>
          <a:prstGeom prst="rect">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Isosceles Triangle 5"/>
          <p:cNvSpPr/>
          <p:nvPr/>
        </p:nvSpPr>
        <p:spPr>
          <a:xfrm>
            <a:off x="10430931" y="5774267"/>
            <a:ext cx="1625600" cy="770466"/>
          </a:xfrm>
          <a:prstGeom prst="triangle">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5AE4150-468C-4342-93C1-FD953CD4BCAC}"/>
              </a:ext>
            </a:extLst>
          </p:cNvPr>
          <p:cNvSpPr txBox="1"/>
          <p:nvPr/>
        </p:nvSpPr>
        <p:spPr>
          <a:xfrm>
            <a:off x="2423353" y="399820"/>
            <a:ext cx="8503920" cy="3600986"/>
          </a:xfrm>
          <a:prstGeom prst="rect">
            <a:avLst/>
          </a:prstGeom>
          <a:noFill/>
          <a:ln w="76200">
            <a:solidFill>
              <a:schemeClr val="tx1">
                <a:lumMod val="75000"/>
                <a:lumOff val="2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sng" strike="noStrike" kern="1200" cap="none" spc="0" normalizeH="0" baseline="0" noProof="0" dirty="0">
                <a:ln>
                  <a:noFill/>
                </a:ln>
                <a:solidFill>
                  <a:srgbClr val="1F988B"/>
                </a:solidFill>
                <a:effectLst/>
                <a:uLnTx/>
                <a:uFillTx/>
                <a:latin typeface="Akzidenz-Grotesk BQ MedCnd" panose="02000606020000020004" pitchFamily="50" charset="0"/>
              </a:rPr>
              <a:t>WDT Foundation Scholarship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sng" strike="noStrike" kern="1200" cap="none" spc="0" normalizeH="0" baseline="0" noProof="0" dirty="0">
                <a:ln>
                  <a:noFill/>
                </a:ln>
                <a:solidFill>
                  <a:srgbClr val="1F988B"/>
                </a:solidFill>
                <a:effectLst/>
                <a:uLnTx/>
                <a:uFillTx/>
                <a:latin typeface="Akzidenz-Grotesk BQ MedCnd" panose="02000606020000020004" pitchFamily="50" charset="0"/>
              </a:rPr>
              <a:t>Applications Open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DF5C26"/>
                </a:solidFill>
                <a:effectLst/>
                <a:uLnTx/>
                <a:uFillTx/>
                <a:latin typeface="Akzidenz-Grotesk BQ MedCnd" panose="02000606020000020004" pitchFamily="50" charset="0"/>
              </a:rPr>
              <a:t>January 1-March 31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58585A"/>
                </a:solidFill>
                <a:effectLst/>
                <a:uLnTx/>
                <a:uFillTx/>
                <a:latin typeface="Akzidenz-Grotesk BQ MedCnd" panose="02000606020000020004" pitchFamily="50" charset="0"/>
              </a:rPr>
              <a:t>August 1-October </a:t>
            </a:r>
            <a:r>
              <a:rPr lang="en-US" sz="4800" dirty="0">
                <a:solidFill>
                  <a:srgbClr val="58585A"/>
                </a:solidFill>
                <a:latin typeface="Akzidenz-Grotesk BQ MedCnd" panose="02000606020000020004" pitchFamily="50" charset="0"/>
              </a:rPr>
              <a:t>31</a:t>
            </a:r>
            <a:endParaRPr kumimoji="0" lang="en-US" sz="3600" b="0" i="0" u="none" strike="noStrike" kern="1200" cap="none" spc="0" normalizeH="0" baseline="0" noProof="0" dirty="0">
              <a:ln>
                <a:noFill/>
              </a:ln>
              <a:solidFill>
                <a:srgbClr val="58585A"/>
              </a:solidFill>
              <a:effectLst/>
              <a:uLnTx/>
              <a:uFillTx/>
              <a:latin typeface="Akzidenz-Grotesk BQ MedCnd" panose="02000606020000020004" pitchFamily="50" charset="0"/>
            </a:endParaRPr>
          </a:p>
        </p:txBody>
      </p:sp>
      <p:pic>
        <p:nvPicPr>
          <p:cNvPr id="16" name="Picture 15" descr="Icon&#10;&#10;Description automatically generated">
            <a:extLst>
              <a:ext uri="{FF2B5EF4-FFF2-40B4-BE49-F238E27FC236}">
                <a16:creationId xmlns:a16="http://schemas.microsoft.com/office/drawing/2014/main" id="{9D792481-5C84-455B-B10B-5C3B0A547D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3" y="195412"/>
            <a:ext cx="2242868" cy="3746761"/>
          </a:xfrm>
          <a:prstGeom prst="rect">
            <a:avLst/>
          </a:prstGeom>
        </p:spPr>
      </p:pic>
      <p:sp>
        <p:nvSpPr>
          <p:cNvPr id="17" name="TextBox 16">
            <a:extLst>
              <a:ext uri="{FF2B5EF4-FFF2-40B4-BE49-F238E27FC236}">
                <a16:creationId xmlns:a16="http://schemas.microsoft.com/office/drawing/2014/main" id="{A0EF3974-0D62-4EF6-A18E-B1216F9CAE9C}"/>
              </a:ext>
            </a:extLst>
          </p:cNvPr>
          <p:cNvSpPr txBox="1"/>
          <p:nvPr/>
        </p:nvSpPr>
        <p:spPr>
          <a:xfrm>
            <a:off x="840119" y="4243712"/>
            <a:ext cx="10087154"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lumMod val="65000"/>
                    <a:lumOff val="35000"/>
                  </a:prstClr>
                </a:solidFill>
                <a:effectLst/>
                <a:uLnTx/>
                <a:uFillTx/>
                <a:latin typeface="Proxima Nova" panose="020B0503030502060204" pitchFamily="34" charset="0"/>
              </a:rPr>
              <a:t>$		Scholarship Workshops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lumMod val="65000"/>
                    <a:lumOff val="35000"/>
                  </a:prstClr>
                </a:solidFill>
                <a:effectLst/>
                <a:uLnTx/>
                <a:uFillTx/>
                <a:latin typeface="Proxima Nova" panose="020B0503030502060204" pitchFamily="34" charset="0"/>
              </a:rPr>
              <a:t>$$		Appointments for 1 on 1 Assistance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lumMod val="65000"/>
                    <a:lumOff val="35000"/>
                  </a:prstClr>
                </a:solidFill>
                <a:effectLst/>
                <a:uLnTx/>
                <a:uFillTx/>
                <a:latin typeface="Proxima Nova" panose="020B0503030502060204" pitchFamily="34" charset="0"/>
              </a:rPr>
              <a:t>$$$		</a:t>
            </a:r>
            <a:r>
              <a:rPr kumimoji="0" lang="en-US" sz="3200" b="0" i="0" u="none" strike="noStrike" kern="1200" cap="none" spc="0" normalizeH="0" baseline="0" noProof="0" dirty="0">
                <a:ln>
                  <a:noFill/>
                </a:ln>
                <a:solidFill>
                  <a:prstClr val="black">
                    <a:lumMod val="65000"/>
                    <a:lumOff val="35000"/>
                  </a:prstClr>
                </a:solidFill>
                <a:effectLst/>
                <a:uLnTx/>
                <a:uFillTx/>
                <a:latin typeface="Proxima Nova" panose="020B0503030502060204" pitchFamily="34" charset="0"/>
                <a:hlinkClick r:id="rId4"/>
              </a:rPr>
              <a:t>WDTScholarship@wdt.edu</a:t>
            </a:r>
            <a:r>
              <a:rPr kumimoji="0" lang="en-US" sz="3200" b="0" i="0" u="none" strike="noStrike" kern="1200" cap="none" spc="0" normalizeH="0" baseline="0" noProof="0" dirty="0">
                <a:ln>
                  <a:noFill/>
                </a:ln>
                <a:solidFill>
                  <a:prstClr val="black">
                    <a:lumMod val="65000"/>
                    <a:lumOff val="35000"/>
                  </a:prstClr>
                </a:solidFill>
                <a:effectLst/>
                <a:uLnTx/>
                <a:uFillTx/>
                <a:latin typeface="Proxima Nova" panose="020B0503030502060204" pitchFamily="34" charset="0"/>
              </a:rPr>
              <a:t> </a:t>
            </a:r>
            <a:r>
              <a:rPr lang="en-US" sz="3200" dirty="0">
                <a:solidFill>
                  <a:prstClr val="black">
                    <a:lumMod val="65000"/>
                    <a:lumOff val="35000"/>
                  </a:prstClr>
                </a:solidFill>
                <a:latin typeface="Proxima Nova" panose="020B0503030502060204" pitchFamily="34" charset="0"/>
              </a:rPr>
              <a:t>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lumMod val="65000"/>
                    <a:lumOff val="35000"/>
                  </a:prstClr>
                </a:solidFill>
                <a:latin typeface="Proxima Nova" panose="020B0503030502060204" pitchFamily="34" charset="0"/>
              </a:rPr>
              <a:t>		605.718.3064</a:t>
            </a:r>
            <a:endParaRPr kumimoji="0" lang="en-US" sz="3200" b="0" i="0" u="none" strike="noStrike" kern="1200" cap="none" spc="0" normalizeH="0" baseline="0" noProof="0" dirty="0">
              <a:ln>
                <a:noFill/>
              </a:ln>
              <a:solidFill>
                <a:prstClr val="black">
                  <a:lumMod val="65000"/>
                  <a:lumOff val="35000"/>
                </a:prstClr>
              </a:solidFill>
              <a:effectLst/>
              <a:uLnTx/>
              <a:uFillTx/>
              <a:latin typeface="Proxima Nova" panose="020B0503030502060204" pitchFamily="34" charset="0"/>
            </a:endParaRPr>
          </a:p>
        </p:txBody>
      </p:sp>
      <p:sp>
        <p:nvSpPr>
          <p:cNvPr id="10" name="TextBox 7">
            <a:extLst>
              <a:ext uri="{FF2B5EF4-FFF2-40B4-BE49-F238E27FC236}">
                <a16:creationId xmlns:a16="http://schemas.microsoft.com/office/drawing/2014/main" id="{EFB7F3EB-07FE-4739-BB82-08DF4EBAF6A4}"/>
              </a:ext>
            </a:extLst>
          </p:cNvPr>
          <p:cNvSpPr txBox="1">
            <a:spLocks noChangeArrowheads="1"/>
          </p:cNvSpPr>
          <p:nvPr/>
        </p:nvSpPr>
        <p:spPr bwMode="auto">
          <a:xfrm>
            <a:off x="7717984" y="6159500"/>
            <a:ext cx="102731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rgbClr val="58585A"/>
                </a:solidFill>
                <a:latin typeface="Akzidenz-Grotesk BQ BoldCnd" panose="02000506050000020004" pitchFamily="50" charset="0"/>
              </a:rPr>
              <a:t>wdt.edu</a:t>
            </a:r>
          </a:p>
        </p:txBody>
      </p:sp>
      <p:pic>
        <p:nvPicPr>
          <p:cNvPr id="11" name="Picture 10">
            <a:extLst>
              <a:ext uri="{FF2B5EF4-FFF2-40B4-BE49-F238E27FC236}">
                <a16:creationId xmlns:a16="http://schemas.microsoft.com/office/drawing/2014/main" id="{03E90E4D-308A-4A8D-87CA-841CAA4C298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8810871" y="6069609"/>
            <a:ext cx="1119187" cy="43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D949D15B-C19E-4F87-B09D-2F4F616E83C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10021055" y="5956747"/>
            <a:ext cx="487438" cy="49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69041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43732" y="0"/>
            <a:ext cx="948267" cy="6858000"/>
          </a:xfrm>
          <a:prstGeom prst="rect">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 y="6544238"/>
            <a:ext cx="12192000" cy="313267"/>
          </a:xfrm>
          <a:prstGeom prst="rect">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10430931" y="5774267"/>
            <a:ext cx="1625600" cy="770466"/>
          </a:xfrm>
          <a:prstGeom prst="triangle">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80212" y="200413"/>
            <a:ext cx="10315327" cy="523220"/>
          </a:xfrm>
          <a:prstGeom prst="rect">
            <a:avLst/>
          </a:prstGeom>
          <a:noFill/>
        </p:spPr>
        <p:txBody>
          <a:bodyPr wrap="square" rtlCol="0">
            <a:spAutoFit/>
          </a:bodyPr>
          <a:lstStyle/>
          <a:p>
            <a:pPr algn="ctr"/>
            <a:r>
              <a:rPr lang="en-US" sz="2800">
                <a:solidFill>
                  <a:schemeClr val="accent2"/>
                </a:solidFill>
              </a:rPr>
              <a:t>Applying for Scholarships is </a:t>
            </a:r>
            <a:r>
              <a:rPr lang="en-US" sz="2800" u="sng">
                <a:solidFill>
                  <a:schemeClr val="accent2"/>
                </a:solidFill>
              </a:rPr>
              <a:t>FREE!</a:t>
            </a:r>
            <a:r>
              <a:rPr lang="en-US" sz="2800">
                <a:solidFill>
                  <a:schemeClr val="accent2"/>
                </a:solidFill>
              </a:rPr>
              <a:t> Located in MyWDT.</a:t>
            </a:r>
          </a:p>
        </p:txBody>
      </p:sp>
      <p:pic>
        <p:nvPicPr>
          <p:cNvPr id="8" name="Picture 7">
            <a:extLst>
              <a:ext uri="{FF2B5EF4-FFF2-40B4-BE49-F238E27FC236}">
                <a16:creationId xmlns:a16="http://schemas.microsoft.com/office/drawing/2014/main" id="{741514B4-4EFD-4541-90A3-8338881B0DA4}"/>
              </a:ext>
            </a:extLst>
          </p:cNvPr>
          <p:cNvPicPr>
            <a:picLocks noChangeAspect="1"/>
          </p:cNvPicPr>
          <p:nvPr/>
        </p:nvPicPr>
        <p:blipFill>
          <a:blip r:embed="rId3"/>
          <a:stretch>
            <a:fillRect/>
          </a:stretch>
        </p:blipFill>
        <p:spPr>
          <a:xfrm>
            <a:off x="580212" y="834221"/>
            <a:ext cx="9892683" cy="4829457"/>
          </a:xfrm>
          <a:prstGeom prst="rect">
            <a:avLst/>
          </a:prstGeom>
        </p:spPr>
      </p:pic>
      <p:sp>
        <p:nvSpPr>
          <p:cNvPr id="9" name="TextBox 7">
            <a:extLst>
              <a:ext uri="{FF2B5EF4-FFF2-40B4-BE49-F238E27FC236}">
                <a16:creationId xmlns:a16="http://schemas.microsoft.com/office/drawing/2014/main" id="{528A18E8-8F1A-4700-B06E-304A1D0BF307}"/>
              </a:ext>
            </a:extLst>
          </p:cNvPr>
          <p:cNvSpPr txBox="1">
            <a:spLocks noChangeArrowheads="1"/>
          </p:cNvSpPr>
          <p:nvPr/>
        </p:nvSpPr>
        <p:spPr bwMode="auto">
          <a:xfrm>
            <a:off x="7717984" y="6159500"/>
            <a:ext cx="102731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rgbClr val="58585A"/>
                </a:solidFill>
                <a:latin typeface="Akzidenz-Grotesk BQ BoldCnd" panose="02000506050000020004" pitchFamily="50" charset="0"/>
              </a:rPr>
              <a:t>wdt.edu</a:t>
            </a:r>
          </a:p>
        </p:txBody>
      </p:sp>
      <p:pic>
        <p:nvPicPr>
          <p:cNvPr id="10" name="Picture 10">
            <a:extLst>
              <a:ext uri="{FF2B5EF4-FFF2-40B4-BE49-F238E27FC236}">
                <a16:creationId xmlns:a16="http://schemas.microsoft.com/office/drawing/2014/main" id="{FDCB452C-EA20-461E-9872-A051BCA7DC8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8810871" y="6069609"/>
            <a:ext cx="1119187" cy="43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a:extLst>
              <a:ext uri="{FF2B5EF4-FFF2-40B4-BE49-F238E27FC236}">
                <a16:creationId xmlns:a16="http://schemas.microsoft.com/office/drawing/2014/main" id="{B4F7B117-42D8-4398-8384-2E8E379DE6D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10021055" y="5956747"/>
            <a:ext cx="487438" cy="49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6730432"/>
      </p:ext>
    </p:extLst>
  </p:cSld>
  <p:clrMapOvr>
    <a:masterClrMapping/>
  </p:clrMapOvr>
  <mc:AlternateContent xmlns:mc="http://schemas.openxmlformats.org/markup-compatibility/2006" xmlns:p14="http://schemas.microsoft.com/office/powerpoint/2010/main">
    <mc:Choice Requires="p14">
      <p:transition p14:dur="0" advTm="39599"/>
    </mc:Choice>
    <mc:Fallback xmlns="">
      <p:transition advTm="3959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43732" y="0"/>
            <a:ext cx="948267" cy="6858000"/>
          </a:xfrm>
          <a:prstGeom prst="rect">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6544733"/>
            <a:ext cx="12192000" cy="313267"/>
          </a:xfrm>
          <a:prstGeom prst="rect">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p:cNvSpPr/>
          <p:nvPr/>
        </p:nvSpPr>
        <p:spPr>
          <a:xfrm>
            <a:off x="10430931" y="5774267"/>
            <a:ext cx="1625600" cy="770466"/>
          </a:xfrm>
          <a:prstGeom prst="triangle">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ABE78673-F834-499C-9BD8-87B70D283B6D}"/>
              </a:ext>
            </a:extLst>
          </p:cNvPr>
          <p:cNvSpPr txBox="1">
            <a:spLocks/>
          </p:cNvSpPr>
          <p:nvPr/>
        </p:nvSpPr>
        <p:spPr>
          <a:xfrm>
            <a:off x="1" y="83132"/>
            <a:ext cx="11243730" cy="8906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solidFill>
                <a:srgbClr val="1F988B"/>
              </a:solidFill>
              <a:latin typeface="Akzidenz-Grotesk BQ MedCnd" panose="02000606020000020004" pitchFamily="50" charset="0"/>
            </a:endParaRPr>
          </a:p>
        </p:txBody>
      </p:sp>
      <p:pic>
        <p:nvPicPr>
          <p:cNvPr id="9" name="Picture 8" descr="A picture containing logo&#10;&#10;Description automatically generated">
            <a:extLst>
              <a:ext uri="{FF2B5EF4-FFF2-40B4-BE49-F238E27FC236}">
                <a16:creationId xmlns:a16="http://schemas.microsoft.com/office/drawing/2014/main" id="{A153BFEB-9600-4C7C-87CF-121F3F003F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0"/>
            <a:ext cx="5486400" cy="1399242"/>
          </a:xfrm>
          <a:prstGeom prst="rect">
            <a:avLst/>
          </a:prstGeom>
        </p:spPr>
      </p:pic>
      <p:sp>
        <p:nvSpPr>
          <p:cNvPr id="2" name="TextBox 1">
            <a:extLst>
              <a:ext uri="{FF2B5EF4-FFF2-40B4-BE49-F238E27FC236}">
                <a16:creationId xmlns:a16="http://schemas.microsoft.com/office/drawing/2014/main" id="{D38EBE5D-DF31-406B-B897-EA71DAA71523}"/>
              </a:ext>
            </a:extLst>
          </p:cNvPr>
          <p:cNvSpPr txBox="1"/>
          <p:nvPr/>
        </p:nvSpPr>
        <p:spPr>
          <a:xfrm>
            <a:off x="1085568" y="4443787"/>
            <a:ext cx="10020863" cy="1200329"/>
          </a:xfrm>
          <a:prstGeom prst="rect">
            <a:avLst/>
          </a:prstGeom>
          <a:noFill/>
        </p:spPr>
        <p:txBody>
          <a:bodyPr wrap="square" rtlCol="0">
            <a:spAutoFit/>
          </a:bodyPr>
          <a:lstStyle/>
          <a:p>
            <a:pPr algn="ctr"/>
            <a:r>
              <a:rPr lang="en-US" sz="7200" b="1" dirty="0">
                <a:solidFill>
                  <a:srgbClr val="DF5C26"/>
                </a:solidFill>
                <a:latin typeface="Akzidenz-Grotesk BQ MedCnd" panose="02000606020000020004" pitchFamily="50" charset="0"/>
              </a:rPr>
              <a:t>Scholarships Application </a:t>
            </a:r>
            <a:r>
              <a:rPr lang="en-US" sz="4400" b="1" dirty="0">
                <a:solidFill>
                  <a:srgbClr val="DF5C26"/>
                </a:solidFill>
                <a:latin typeface="Akzidenz-Grotesk BQ MedCnd" panose="02000606020000020004" pitchFamily="50" charset="0"/>
              </a:rPr>
              <a:t>&amp; </a:t>
            </a:r>
            <a:r>
              <a:rPr lang="en-US" sz="7200" b="1" dirty="0">
                <a:solidFill>
                  <a:srgbClr val="DF5C26"/>
                </a:solidFill>
                <a:latin typeface="Akzidenz-Grotesk BQ MedCnd" panose="02000606020000020004" pitchFamily="50" charset="0"/>
              </a:rPr>
              <a:t>Essay Tips</a:t>
            </a:r>
          </a:p>
        </p:txBody>
      </p:sp>
      <p:pic>
        <p:nvPicPr>
          <p:cNvPr id="7" name="Picture 6" descr="Text, whiteboard&#10;&#10;Description automatically generated">
            <a:extLst>
              <a:ext uri="{FF2B5EF4-FFF2-40B4-BE49-F238E27FC236}">
                <a16:creationId xmlns:a16="http://schemas.microsoft.com/office/drawing/2014/main" id="{43537E34-34C6-40DA-8CB1-6EFEB4F8B8D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981969" y="1358982"/>
            <a:ext cx="4228062" cy="2824346"/>
          </a:xfrm>
          <a:prstGeom prst="rect">
            <a:avLst/>
          </a:prstGeom>
        </p:spPr>
      </p:pic>
      <p:sp>
        <p:nvSpPr>
          <p:cNvPr id="10" name="TextBox 7">
            <a:extLst>
              <a:ext uri="{FF2B5EF4-FFF2-40B4-BE49-F238E27FC236}">
                <a16:creationId xmlns:a16="http://schemas.microsoft.com/office/drawing/2014/main" id="{7E6B8714-06EB-4A5E-9283-3D774CFAFAAC}"/>
              </a:ext>
            </a:extLst>
          </p:cNvPr>
          <p:cNvSpPr txBox="1">
            <a:spLocks noChangeArrowheads="1"/>
          </p:cNvSpPr>
          <p:nvPr/>
        </p:nvSpPr>
        <p:spPr bwMode="auto">
          <a:xfrm>
            <a:off x="7640160" y="6159500"/>
            <a:ext cx="102731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rgbClr val="58585A"/>
                </a:solidFill>
                <a:latin typeface="Akzidenz-Grotesk BQ BoldCnd" panose="02000506050000020004" pitchFamily="50" charset="0"/>
              </a:rPr>
              <a:t>wdt.edu</a:t>
            </a:r>
          </a:p>
        </p:txBody>
      </p:sp>
      <p:pic>
        <p:nvPicPr>
          <p:cNvPr id="11" name="Picture 10">
            <a:extLst>
              <a:ext uri="{FF2B5EF4-FFF2-40B4-BE49-F238E27FC236}">
                <a16:creationId xmlns:a16="http://schemas.microsoft.com/office/drawing/2014/main" id="{87EB07B5-A2AE-49BE-A772-B661CA1E983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p:blipFill>
        <p:spPr bwMode="auto">
          <a:xfrm>
            <a:off x="8733047" y="6069609"/>
            <a:ext cx="1119187" cy="43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a:extLst>
              <a:ext uri="{FF2B5EF4-FFF2-40B4-BE49-F238E27FC236}">
                <a16:creationId xmlns:a16="http://schemas.microsoft.com/office/drawing/2014/main" id="{92BAB5F5-B566-485D-96FC-47C66B9C256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9943231" y="5956747"/>
            <a:ext cx="487438" cy="49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5642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43732" y="0"/>
            <a:ext cx="948267" cy="6858000"/>
          </a:xfrm>
          <a:prstGeom prst="rect">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1" y="6544238"/>
            <a:ext cx="12192000" cy="313267"/>
          </a:xfrm>
          <a:prstGeom prst="rect">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Isosceles Triangle 5"/>
          <p:cNvSpPr/>
          <p:nvPr/>
        </p:nvSpPr>
        <p:spPr>
          <a:xfrm>
            <a:off x="10430931" y="5774267"/>
            <a:ext cx="1625600" cy="770466"/>
          </a:xfrm>
          <a:prstGeom prst="triangle">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E27D1721-9430-4EA3-AD2C-062D78967998}"/>
              </a:ext>
            </a:extLst>
          </p:cNvPr>
          <p:cNvSpPr>
            <a:spLocks noGrp="1"/>
          </p:cNvSpPr>
          <p:nvPr>
            <p:ph type="title" idx="4294967295"/>
          </p:nvPr>
        </p:nvSpPr>
        <p:spPr>
          <a:xfrm>
            <a:off x="581827" y="237743"/>
            <a:ext cx="10515600" cy="5844223"/>
          </a:xfrm>
        </p:spPr>
        <p:txBody>
          <a:bodyPr>
            <a:normAutofit/>
          </a:bodyPr>
          <a:lstStyle/>
          <a:p>
            <a:pPr algn="ctr"/>
            <a:r>
              <a:rPr lang="en-US" sz="3200" dirty="0">
                <a:latin typeface="Proxima Nova" panose="020B0503030502060204" pitchFamily="34" charset="0"/>
              </a:rPr>
              <a:t>You do not have to be accepted into WDTC before applying for Build Dakota Scholarship &amp; WDT Foundation Scholarships, but you do need to have applied to the college to receive </a:t>
            </a:r>
            <a:r>
              <a:rPr lang="en-US" sz="3600" dirty="0">
                <a:latin typeface="Proxima Nova" panose="020B0503030502060204" pitchFamily="34" charset="0"/>
              </a:rPr>
              <a:t>a</a:t>
            </a:r>
            <a:r>
              <a:rPr lang="en-US" sz="4000" dirty="0">
                <a:latin typeface="Proxima Nova" panose="020B0503030502060204" pitchFamily="34" charset="0"/>
              </a:rPr>
              <a:t> </a:t>
            </a:r>
            <a:r>
              <a:rPr lang="en-US" dirty="0">
                <a:latin typeface="Proxima Nova" panose="020B0503030502060204" pitchFamily="34" charset="0"/>
              </a:rPr>
              <a:t>“</a:t>
            </a:r>
            <a:r>
              <a:rPr lang="en-US" b="1" u="sng" dirty="0">
                <a:solidFill>
                  <a:srgbClr val="1F988B"/>
                </a:solidFill>
                <a:latin typeface="Proxima Nova" panose="020B0503030502060204" pitchFamily="34" charset="0"/>
              </a:rPr>
              <a:t>student ID number</a:t>
            </a:r>
            <a:r>
              <a:rPr lang="en-US" b="1" dirty="0">
                <a:solidFill>
                  <a:srgbClr val="1F988B"/>
                </a:solidFill>
                <a:latin typeface="Proxima Nova" panose="020B0503030502060204" pitchFamily="34" charset="0"/>
              </a:rPr>
              <a:t>.” </a:t>
            </a:r>
            <a:br>
              <a:rPr lang="en-US" dirty="0">
                <a:latin typeface="Proxima Nova" panose="020B0503030502060204" pitchFamily="34" charset="0"/>
              </a:rPr>
            </a:br>
            <a:br>
              <a:rPr lang="en-US" dirty="0">
                <a:latin typeface="Proxima Nova" panose="020B0503030502060204" pitchFamily="34" charset="0"/>
              </a:rPr>
            </a:br>
            <a:r>
              <a:rPr lang="en-US" sz="3200" dirty="0">
                <a:latin typeface="Proxima Nova" panose="020B0503030502060204" pitchFamily="34" charset="0"/>
              </a:rPr>
              <a:t>Then, you can start the scholarship application.</a:t>
            </a:r>
            <a:br>
              <a:rPr lang="en-US" sz="3200" dirty="0">
                <a:latin typeface="Proxima Nova" panose="020B0503030502060204" pitchFamily="34" charset="0"/>
              </a:rPr>
            </a:br>
            <a:br>
              <a:rPr lang="en-US" dirty="0"/>
            </a:br>
            <a:r>
              <a:rPr lang="en-US" sz="3200" dirty="0">
                <a:solidFill>
                  <a:schemeClr val="bg1"/>
                </a:solidFill>
                <a:highlight>
                  <a:srgbClr val="FF0000"/>
                </a:highlight>
              </a:rPr>
              <a:t>Free to Apply to WDTC at </a:t>
            </a:r>
            <a:br>
              <a:rPr lang="en-US" sz="3200" dirty="0">
                <a:solidFill>
                  <a:schemeClr val="bg1"/>
                </a:solidFill>
                <a:highlight>
                  <a:srgbClr val="FF0000"/>
                </a:highlight>
              </a:rPr>
            </a:br>
            <a:br>
              <a:rPr lang="en-US" sz="3200" dirty="0">
                <a:solidFill>
                  <a:schemeClr val="bg1"/>
                </a:solidFill>
                <a:highlight>
                  <a:srgbClr val="FF0000"/>
                </a:highlight>
              </a:rPr>
            </a:br>
            <a:r>
              <a:rPr lang="en-US" sz="1800" u="sng" dirty="0">
                <a:solidFill>
                  <a:srgbClr val="0563C1"/>
                </a:solidFill>
                <a:effectLst/>
                <a:latin typeface="Calibri" panose="020F0502020204030204" pitchFamily="34" charset="0"/>
                <a:ea typeface="Times New Roman" panose="02020603050405020304" pitchFamily="18" charset="0"/>
                <a:hlinkClick r:id="rId3"/>
              </a:rPr>
              <a:t>https://wdt-applynow.force.com/apply/</a:t>
            </a:r>
            <a:endParaRPr lang="en-US" dirty="0"/>
          </a:p>
        </p:txBody>
      </p:sp>
      <p:sp>
        <p:nvSpPr>
          <p:cNvPr id="7" name="TextBox 7">
            <a:extLst>
              <a:ext uri="{FF2B5EF4-FFF2-40B4-BE49-F238E27FC236}">
                <a16:creationId xmlns:a16="http://schemas.microsoft.com/office/drawing/2014/main" id="{AE39E902-56C3-4C8B-96DE-647F8B56B155}"/>
              </a:ext>
            </a:extLst>
          </p:cNvPr>
          <p:cNvSpPr txBox="1">
            <a:spLocks noChangeArrowheads="1"/>
          </p:cNvSpPr>
          <p:nvPr/>
        </p:nvSpPr>
        <p:spPr bwMode="auto">
          <a:xfrm>
            <a:off x="7756896" y="6159500"/>
            <a:ext cx="102731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rgbClr val="58585A"/>
                </a:solidFill>
                <a:latin typeface="Akzidenz-Grotesk BQ BoldCnd" panose="02000506050000020004" pitchFamily="50" charset="0"/>
              </a:rPr>
              <a:t>wdt.edu</a:t>
            </a:r>
          </a:p>
        </p:txBody>
      </p:sp>
      <p:pic>
        <p:nvPicPr>
          <p:cNvPr id="8" name="Picture 10">
            <a:extLst>
              <a:ext uri="{FF2B5EF4-FFF2-40B4-BE49-F238E27FC236}">
                <a16:creationId xmlns:a16="http://schemas.microsoft.com/office/drawing/2014/main" id="{BF70FC7F-C4CF-424F-A3C7-905DBE6E056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8849783" y="6069609"/>
            <a:ext cx="1119187" cy="43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a:extLst>
              <a:ext uri="{FF2B5EF4-FFF2-40B4-BE49-F238E27FC236}">
                <a16:creationId xmlns:a16="http://schemas.microsoft.com/office/drawing/2014/main" id="{D1421C13-2805-442B-8191-C25AC0357AE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10059967" y="5956747"/>
            <a:ext cx="487438" cy="49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000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43732" y="0"/>
            <a:ext cx="948267" cy="6858000"/>
          </a:xfrm>
          <a:prstGeom prst="rect">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6544733"/>
            <a:ext cx="12192000" cy="313267"/>
          </a:xfrm>
          <a:prstGeom prst="rect">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p:cNvSpPr/>
          <p:nvPr/>
        </p:nvSpPr>
        <p:spPr>
          <a:xfrm>
            <a:off x="10430931" y="5774267"/>
            <a:ext cx="1625600" cy="770466"/>
          </a:xfrm>
          <a:prstGeom prst="triangle">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logo&#10;&#10;Description automatically generated">
            <a:extLst>
              <a:ext uri="{FF2B5EF4-FFF2-40B4-BE49-F238E27FC236}">
                <a16:creationId xmlns:a16="http://schemas.microsoft.com/office/drawing/2014/main" id="{457EDEBA-404B-4E67-844C-696B832B5A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8429" y="7334"/>
            <a:ext cx="4281445" cy="1247493"/>
          </a:xfrm>
          <a:prstGeom prst="rect">
            <a:avLst/>
          </a:prstGeom>
        </p:spPr>
      </p:pic>
      <p:sp>
        <p:nvSpPr>
          <p:cNvPr id="2" name="TextBox 1">
            <a:extLst>
              <a:ext uri="{FF2B5EF4-FFF2-40B4-BE49-F238E27FC236}">
                <a16:creationId xmlns:a16="http://schemas.microsoft.com/office/drawing/2014/main" id="{5DD19FFF-A39F-48B7-8150-1B730DF7AD8D}"/>
              </a:ext>
            </a:extLst>
          </p:cNvPr>
          <p:cNvSpPr txBox="1"/>
          <p:nvPr/>
        </p:nvSpPr>
        <p:spPr>
          <a:xfrm>
            <a:off x="5365150" y="4475938"/>
            <a:ext cx="5265147" cy="1446550"/>
          </a:xfrm>
          <a:prstGeom prst="rect">
            <a:avLst/>
          </a:prstGeom>
          <a:noFill/>
        </p:spPr>
        <p:txBody>
          <a:bodyPr wrap="square" rtlCol="0">
            <a:spAutoFit/>
          </a:bodyPr>
          <a:lstStyle/>
          <a:p>
            <a:pPr lvl="0" algn="ctr"/>
            <a:r>
              <a:rPr lang="en-US" sz="2800" b="1" dirty="0">
                <a:solidFill>
                  <a:srgbClr val="1F988B"/>
                </a:solidFill>
                <a:latin typeface="Proxima Nova" panose="020B0503030502060204" pitchFamily="34" charset="0"/>
              </a:rPr>
              <a:t>Andrew Kapelewski</a:t>
            </a:r>
          </a:p>
          <a:p>
            <a:pPr lvl="0" algn="ctr"/>
            <a:r>
              <a:rPr lang="en-US" sz="1600" dirty="0">
                <a:solidFill>
                  <a:prstClr val="black"/>
                </a:solidFill>
                <a:latin typeface="Proxima Nova" panose="020B0503030502060204" pitchFamily="34" charset="0"/>
              </a:rPr>
              <a:t>Assistant Director of Scholarships</a:t>
            </a:r>
          </a:p>
          <a:p>
            <a:pPr lvl="0" algn="ctr"/>
            <a:r>
              <a:rPr lang="en-US" sz="1600" b="1" dirty="0">
                <a:solidFill>
                  <a:prstClr val="black"/>
                </a:solidFill>
                <a:latin typeface="Proxima Nova" panose="020B0503030502060204" pitchFamily="34" charset="0"/>
                <a:hlinkClick r:id="rId4"/>
              </a:rPr>
              <a:t>WDTScholarship@wdt.edu</a:t>
            </a:r>
            <a:r>
              <a:rPr lang="en-US" sz="1600" b="1" dirty="0">
                <a:solidFill>
                  <a:prstClr val="black"/>
                </a:solidFill>
                <a:latin typeface="Proxima Nova" panose="020B0503030502060204" pitchFamily="34" charset="0"/>
              </a:rPr>
              <a:t> </a:t>
            </a:r>
          </a:p>
          <a:p>
            <a:pPr lvl="0" algn="ctr"/>
            <a:r>
              <a:rPr lang="en-US" sz="1600" b="1" dirty="0">
                <a:solidFill>
                  <a:prstClr val="black"/>
                </a:solidFill>
                <a:latin typeface="Proxima Nova" panose="020B0503030502060204" pitchFamily="34" charset="0"/>
              </a:rPr>
              <a:t>Phone: 605.718.3061</a:t>
            </a:r>
          </a:p>
          <a:p>
            <a:pPr lvl="0" algn="ctr"/>
            <a:r>
              <a:rPr lang="en-US" sz="1200" dirty="0">
                <a:solidFill>
                  <a:prstClr val="black"/>
                </a:solidFill>
                <a:latin typeface="Proxima Nova" panose="020B0503030502060204" pitchFamily="34" charset="0"/>
              </a:rPr>
              <a:t>Office: Enrollment Services</a:t>
            </a:r>
          </a:p>
        </p:txBody>
      </p:sp>
      <p:sp>
        <p:nvSpPr>
          <p:cNvPr id="9" name="TextBox 8">
            <a:extLst>
              <a:ext uri="{FF2B5EF4-FFF2-40B4-BE49-F238E27FC236}">
                <a16:creationId xmlns:a16="http://schemas.microsoft.com/office/drawing/2014/main" id="{CEC6CB45-0917-40BF-93F4-DCDDE84930F6}"/>
              </a:ext>
            </a:extLst>
          </p:cNvPr>
          <p:cNvSpPr txBox="1"/>
          <p:nvPr/>
        </p:nvSpPr>
        <p:spPr>
          <a:xfrm>
            <a:off x="3517289" y="1209620"/>
            <a:ext cx="3983724" cy="861774"/>
          </a:xfrm>
          <a:prstGeom prst="rect">
            <a:avLst/>
          </a:prstGeom>
          <a:noFill/>
        </p:spPr>
        <p:txBody>
          <a:bodyPr wrap="square" rtlCol="0">
            <a:spAutoFit/>
          </a:bodyPr>
          <a:lstStyle/>
          <a:p>
            <a:pPr algn="ctr"/>
            <a:r>
              <a:rPr lang="en-US" sz="3200" i="1" dirty="0">
                <a:solidFill>
                  <a:srgbClr val="DF5C26"/>
                </a:solidFill>
                <a:latin typeface="Akzidenz-Grotesk BQ MedCnd" panose="02000606020000020004" pitchFamily="50" charset="0"/>
              </a:rPr>
              <a:t>At your service…</a:t>
            </a:r>
          </a:p>
          <a:p>
            <a:endParaRPr lang="en-US" dirty="0"/>
          </a:p>
        </p:txBody>
      </p:sp>
      <p:sp>
        <p:nvSpPr>
          <p:cNvPr id="10" name="TextBox 9">
            <a:extLst>
              <a:ext uri="{FF2B5EF4-FFF2-40B4-BE49-F238E27FC236}">
                <a16:creationId xmlns:a16="http://schemas.microsoft.com/office/drawing/2014/main" id="{4FF97F48-A15B-47A3-BF7D-40C8A3EAC036}"/>
              </a:ext>
            </a:extLst>
          </p:cNvPr>
          <p:cNvSpPr txBox="1"/>
          <p:nvPr/>
        </p:nvSpPr>
        <p:spPr>
          <a:xfrm>
            <a:off x="671223" y="4471582"/>
            <a:ext cx="5265147" cy="1446550"/>
          </a:xfrm>
          <a:prstGeom prst="rect">
            <a:avLst/>
          </a:prstGeom>
          <a:noFill/>
        </p:spPr>
        <p:txBody>
          <a:bodyPr wrap="square" rtlCol="0">
            <a:spAutoFit/>
          </a:bodyPr>
          <a:lstStyle/>
          <a:p>
            <a:pPr lvl="0" algn="ctr"/>
            <a:r>
              <a:rPr lang="en-US" sz="2800" b="1" dirty="0">
                <a:solidFill>
                  <a:srgbClr val="1F988B"/>
                </a:solidFill>
                <a:latin typeface="Proxima Nova" panose="020B0503030502060204" pitchFamily="34" charset="0"/>
              </a:rPr>
              <a:t>Chutima Supboon</a:t>
            </a:r>
          </a:p>
          <a:p>
            <a:pPr lvl="0" algn="ctr"/>
            <a:r>
              <a:rPr lang="en-US" sz="1600" dirty="0">
                <a:solidFill>
                  <a:prstClr val="black"/>
                </a:solidFill>
                <a:latin typeface="Proxima Nova" panose="020B0503030502060204" pitchFamily="34" charset="0"/>
              </a:rPr>
              <a:t>Scholarship Outreach Specialist</a:t>
            </a:r>
          </a:p>
          <a:p>
            <a:pPr lvl="0" algn="ctr"/>
            <a:r>
              <a:rPr lang="en-US" sz="1600" b="1" dirty="0">
                <a:solidFill>
                  <a:prstClr val="black"/>
                </a:solidFill>
                <a:latin typeface="Proxima Nova" panose="020B0503030502060204" pitchFamily="34" charset="0"/>
                <a:hlinkClick r:id="rId4"/>
              </a:rPr>
              <a:t>WDTScholarship@wdt.edu</a:t>
            </a:r>
            <a:r>
              <a:rPr lang="en-US" sz="1600" b="1" dirty="0">
                <a:solidFill>
                  <a:prstClr val="black"/>
                </a:solidFill>
                <a:latin typeface="Proxima Nova" panose="020B0503030502060204" pitchFamily="34" charset="0"/>
              </a:rPr>
              <a:t> </a:t>
            </a:r>
          </a:p>
          <a:p>
            <a:pPr lvl="0" algn="ctr"/>
            <a:r>
              <a:rPr lang="en-US" sz="1600" b="1" dirty="0">
                <a:solidFill>
                  <a:prstClr val="black"/>
                </a:solidFill>
                <a:latin typeface="Proxima Nova" panose="020B0503030502060204" pitchFamily="34" charset="0"/>
              </a:rPr>
              <a:t>Phone: 605.718.3064</a:t>
            </a:r>
          </a:p>
          <a:p>
            <a:pPr lvl="0" algn="ctr"/>
            <a:r>
              <a:rPr lang="en-US" sz="1200" dirty="0">
                <a:solidFill>
                  <a:prstClr val="black"/>
                </a:solidFill>
                <a:latin typeface="Proxima Nova" panose="020B0503030502060204" pitchFamily="34" charset="0"/>
              </a:rPr>
              <a:t>Office: Enrollment Services</a:t>
            </a:r>
          </a:p>
        </p:txBody>
      </p:sp>
      <p:pic>
        <p:nvPicPr>
          <p:cNvPr id="11" name="Picture 4">
            <a:extLst>
              <a:ext uri="{FF2B5EF4-FFF2-40B4-BE49-F238E27FC236}">
                <a16:creationId xmlns:a16="http://schemas.microsoft.com/office/drawing/2014/main" id="{8338F5C9-5BF6-4C2A-A914-73CB51EB8F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41358" y="1816617"/>
            <a:ext cx="1712730" cy="25726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50ADB30-67FD-4FA9-819E-430316BEFFF5}"/>
              </a:ext>
            </a:extLst>
          </p:cNvPr>
          <p:cNvPicPr>
            <a:picLocks noChangeAspect="1"/>
          </p:cNvPicPr>
          <p:nvPr/>
        </p:nvPicPr>
        <p:blipFill>
          <a:blip r:embed="rId6"/>
          <a:stretch>
            <a:fillRect/>
          </a:stretch>
        </p:blipFill>
        <p:spPr>
          <a:xfrm>
            <a:off x="2248710" y="1860762"/>
            <a:ext cx="1899660" cy="2532880"/>
          </a:xfrm>
          <a:prstGeom prst="rect">
            <a:avLst/>
          </a:prstGeom>
        </p:spPr>
      </p:pic>
      <p:sp>
        <p:nvSpPr>
          <p:cNvPr id="13" name="TextBox 7">
            <a:extLst>
              <a:ext uri="{FF2B5EF4-FFF2-40B4-BE49-F238E27FC236}">
                <a16:creationId xmlns:a16="http://schemas.microsoft.com/office/drawing/2014/main" id="{69AEF48C-43B5-4328-9C8A-0D845B274166}"/>
              </a:ext>
            </a:extLst>
          </p:cNvPr>
          <p:cNvSpPr txBox="1">
            <a:spLocks noChangeArrowheads="1"/>
          </p:cNvSpPr>
          <p:nvPr/>
        </p:nvSpPr>
        <p:spPr bwMode="auto">
          <a:xfrm>
            <a:off x="7756896" y="6159500"/>
            <a:ext cx="102731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rgbClr val="58585A"/>
                </a:solidFill>
                <a:latin typeface="Akzidenz-Grotesk BQ BoldCnd" panose="02000506050000020004" pitchFamily="50" charset="0"/>
              </a:rPr>
              <a:t>wdt.edu</a:t>
            </a:r>
          </a:p>
        </p:txBody>
      </p:sp>
      <p:pic>
        <p:nvPicPr>
          <p:cNvPr id="14" name="Picture 10">
            <a:extLst>
              <a:ext uri="{FF2B5EF4-FFF2-40B4-BE49-F238E27FC236}">
                <a16:creationId xmlns:a16="http://schemas.microsoft.com/office/drawing/2014/main" id="{95603E5A-A93E-459E-B9C0-B6EA6DD32E22}"/>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p:blipFill>
        <p:spPr bwMode="auto">
          <a:xfrm>
            <a:off x="8849783" y="6069609"/>
            <a:ext cx="1119187" cy="43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a:extLst>
              <a:ext uri="{FF2B5EF4-FFF2-40B4-BE49-F238E27FC236}">
                <a16:creationId xmlns:a16="http://schemas.microsoft.com/office/drawing/2014/main" id="{707592C6-FB0D-402A-9D23-FF3C76B0334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10059967" y="5956747"/>
            <a:ext cx="487438" cy="49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1318087"/>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43732" y="0"/>
            <a:ext cx="948267" cy="6858000"/>
          </a:xfrm>
          <a:prstGeom prst="rect">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1" y="6544238"/>
            <a:ext cx="12192000" cy="313267"/>
          </a:xfrm>
          <a:prstGeom prst="rect">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Isosceles Triangle 5"/>
          <p:cNvSpPr/>
          <p:nvPr/>
        </p:nvSpPr>
        <p:spPr>
          <a:xfrm>
            <a:off x="10430931" y="5774267"/>
            <a:ext cx="1625600" cy="770466"/>
          </a:xfrm>
          <a:prstGeom prst="triangle">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7">
            <a:extLst>
              <a:ext uri="{FF2B5EF4-FFF2-40B4-BE49-F238E27FC236}">
                <a16:creationId xmlns:a16="http://schemas.microsoft.com/office/drawing/2014/main" id="{048C1B5F-C5A4-40C5-A56C-B41D02868CBA}"/>
              </a:ext>
            </a:extLst>
          </p:cNvPr>
          <p:cNvSpPr txBox="1">
            <a:spLocks noChangeArrowheads="1"/>
          </p:cNvSpPr>
          <p:nvPr/>
        </p:nvSpPr>
        <p:spPr bwMode="auto">
          <a:xfrm>
            <a:off x="7847250" y="6095492"/>
            <a:ext cx="1268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58585A"/>
                </a:solidFill>
                <a:effectLst/>
                <a:uLnTx/>
                <a:uFillTx/>
                <a:latin typeface="Akzidenz-Grotesk BQ BoldCnd" panose="02000506050000020004" pitchFamily="50" charset="0"/>
                <a:ea typeface="+mn-ea"/>
                <a:cs typeface="+mn-cs"/>
              </a:rPr>
              <a:t>wdt.edu</a:t>
            </a:r>
          </a:p>
        </p:txBody>
      </p:sp>
      <p:pic>
        <p:nvPicPr>
          <p:cNvPr id="7" name="Picture 6" descr="Text&#10;&#10;Description automatically generated">
            <a:extLst>
              <a:ext uri="{FF2B5EF4-FFF2-40B4-BE49-F238E27FC236}">
                <a16:creationId xmlns:a16="http://schemas.microsoft.com/office/drawing/2014/main" id="{9F452D55-0903-4626-A6E1-91A0AC175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2088" y="91440"/>
            <a:ext cx="4167825" cy="1611559"/>
          </a:xfrm>
          <a:prstGeom prst="rect">
            <a:avLst/>
          </a:prstGeom>
        </p:spPr>
      </p:pic>
      <p:pic>
        <p:nvPicPr>
          <p:cNvPr id="8" name="Picture 14">
            <a:extLst>
              <a:ext uri="{FF2B5EF4-FFF2-40B4-BE49-F238E27FC236}">
                <a16:creationId xmlns:a16="http://schemas.microsoft.com/office/drawing/2014/main" id="{E6DD946D-1899-4C85-890C-F4971494A8C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905875" y="6151563"/>
            <a:ext cx="15255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7EEC20F4-C8AF-4160-BA99-85E95C69A8E1}"/>
              </a:ext>
            </a:extLst>
          </p:cNvPr>
          <p:cNvSpPr>
            <a:spLocks noGrp="1" noChangeArrowheads="1"/>
          </p:cNvSpPr>
          <p:nvPr>
            <p:ph type="ctrTitle"/>
          </p:nvPr>
        </p:nvSpPr>
        <p:spPr>
          <a:xfrm>
            <a:off x="1404938" y="6018149"/>
            <a:ext cx="1693862" cy="601663"/>
          </a:xfrm>
        </p:spPr>
        <p:txBody>
          <a:bodyPr/>
          <a:lstStyle/>
          <a:p>
            <a:pPr algn="l"/>
            <a:r>
              <a:rPr lang="en-US" altLang="en-US" sz="3200" dirty="0">
                <a:solidFill>
                  <a:srgbClr val="1F988B"/>
                </a:solidFill>
                <a:latin typeface="Akzidenz-Grotesk BQ MedCnd" panose="02000606020000020004" pitchFamily="50" charset="0"/>
              </a:rPr>
              <a:t>Learn.Do.Now.</a:t>
            </a:r>
          </a:p>
        </p:txBody>
      </p:sp>
      <p:pic>
        <p:nvPicPr>
          <p:cNvPr id="10" name="Picture 12">
            <a:extLst>
              <a:ext uri="{FF2B5EF4-FFF2-40B4-BE49-F238E27FC236}">
                <a16:creationId xmlns:a16="http://schemas.microsoft.com/office/drawing/2014/main" id="{791B9613-300A-4A4A-B686-0294C6D8B5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410894" y="5338691"/>
            <a:ext cx="994044" cy="101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DDBABBB-B88F-4EEF-A455-7F21658C4872}"/>
              </a:ext>
            </a:extLst>
          </p:cNvPr>
          <p:cNvSpPr txBox="1"/>
          <p:nvPr/>
        </p:nvSpPr>
        <p:spPr>
          <a:xfrm>
            <a:off x="1524000" y="2404872"/>
            <a:ext cx="9144000" cy="2215991"/>
          </a:xfrm>
          <a:prstGeom prst="rect">
            <a:avLst/>
          </a:prstGeom>
          <a:noFill/>
        </p:spPr>
        <p:txBody>
          <a:bodyPr wrap="square" rtlCol="0">
            <a:spAutoFit/>
          </a:bodyPr>
          <a:lstStyle/>
          <a:p>
            <a:pPr algn="ctr"/>
            <a:r>
              <a:rPr lang="en-US" sz="13800" dirty="0">
                <a:solidFill>
                  <a:srgbClr val="1F988B"/>
                </a:solidFill>
                <a:latin typeface="Proxima Nova" panose="020B0503030502060204" pitchFamily="34" charset="0"/>
              </a:rPr>
              <a:t>Questions?</a:t>
            </a:r>
          </a:p>
        </p:txBody>
      </p:sp>
    </p:spTree>
    <p:extLst>
      <p:ext uri="{BB962C8B-B14F-4D97-AF65-F5344CB8AC3E}">
        <p14:creationId xmlns:p14="http://schemas.microsoft.com/office/powerpoint/2010/main" val="317773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460B89-228C-4769-BE03-D53EA9E474DF}"/>
              </a:ext>
            </a:extLst>
          </p:cNvPr>
          <p:cNvSpPr>
            <a:spLocks noGrp="1"/>
          </p:cNvSpPr>
          <p:nvPr>
            <p:ph type="subTitle" idx="1"/>
          </p:nvPr>
        </p:nvSpPr>
        <p:spPr>
          <a:xfrm>
            <a:off x="5184648" y="880316"/>
            <a:ext cx="6360726" cy="5097367"/>
          </a:xfrm>
        </p:spPr>
        <p:txBody>
          <a:bodyPr rtlCol="0">
            <a:normAutofit fontScale="92500" lnSpcReduction="20000"/>
          </a:bodyPr>
          <a:lstStyle/>
          <a:p>
            <a:pPr marL="342900" indent="-342900" algn="l" fontAlgn="auto">
              <a:lnSpc>
                <a:spcPct val="150000"/>
              </a:lnSpc>
              <a:spcAft>
                <a:spcPts val="0"/>
              </a:spcAft>
              <a:buFont typeface="Arial" panose="020B0604020202020204" pitchFamily="34" charset="0"/>
              <a:buChar char="•"/>
              <a:defRPr/>
            </a:pPr>
            <a:r>
              <a:rPr lang="en-US" sz="2800" dirty="0">
                <a:latin typeface="Proxima Nova" panose="02000506030000020004" pitchFamily="50" charset="0"/>
              </a:rPr>
              <a:t>Meet the Deadlines.</a:t>
            </a:r>
          </a:p>
          <a:p>
            <a:pPr marL="342900" indent="-342900" algn="l" fontAlgn="auto">
              <a:lnSpc>
                <a:spcPct val="150000"/>
              </a:lnSpc>
              <a:spcAft>
                <a:spcPts val="0"/>
              </a:spcAft>
              <a:buFont typeface="Arial" panose="020B0604020202020204" pitchFamily="34" charset="0"/>
              <a:buChar char="•"/>
              <a:defRPr/>
            </a:pPr>
            <a:r>
              <a:rPr lang="en-US" sz="2800" dirty="0">
                <a:latin typeface="Proxima Nova" panose="02000506030000020004" pitchFamily="50" charset="0"/>
              </a:rPr>
              <a:t>Plan Ahead.</a:t>
            </a:r>
          </a:p>
          <a:p>
            <a:pPr marL="342900" indent="-342900" algn="l" fontAlgn="auto">
              <a:lnSpc>
                <a:spcPct val="150000"/>
              </a:lnSpc>
              <a:spcAft>
                <a:spcPts val="0"/>
              </a:spcAft>
              <a:buFont typeface="Arial" panose="020B0604020202020204" pitchFamily="34" charset="0"/>
              <a:buChar char="•"/>
              <a:defRPr/>
            </a:pPr>
            <a:r>
              <a:rPr lang="en-US" sz="2800" dirty="0">
                <a:latin typeface="Proxima Nova" panose="02000506030000020004" pitchFamily="50" charset="0"/>
              </a:rPr>
              <a:t>Use a Professional Email Address.</a:t>
            </a:r>
          </a:p>
          <a:p>
            <a:pPr marL="800100" lvl="1" indent="-342900" algn="l">
              <a:lnSpc>
                <a:spcPct val="150000"/>
              </a:lnSpc>
              <a:buFont typeface="Arial" panose="020B0604020202020204" pitchFamily="34" charset="0"/>
              <a:buChar char="•"/>
              <a:defRPr/>
            </a:pPr>
            <a:r>
              <a:rPr lang="en-US" sz="1800" dirty="0" err="1">
                <a:latin typeface="Proxima Nova" panose="02000506030000020004" pitchFamily="50" charset="0"/>
                <a:hlinkClick r:id="rId2"/>
              </a:rPr>
              <a:t>Oops.oppsy.haha@email.address</a:t>
            </a:r>
            <a:r>
              <a:rPr lang="en-US" sz="1800" dirty="0">
                <a:latin typeface="Proxima Nova" panose="02000506030000020004" pitchFamily="50" charset="0"/>
              </a:rPr>
              <a:t> </a:t>
            </a:r>
          </a:p>
          <a:p>
            <a:pPr marL="800100" lvl="1" indent="-342900" algn="l">
              <a:lnSpc>
                <a:spcPct val="150000"/>
              </a:lnSpc>
              <a:buFont typeface="Arial" panose="020B0604020202020204" pitchFamily="34" charset="0"/>
              <a:buChar char="•"/>
              <a:defRPr/>
            </a:pPr>
            <a:r>
              <a:rPr lang="en-US" sz="1800" dirty="0" err="1">
                <a:latin typeface="Proxima Nova" panose="02000506030000020004" pitchFamily="50" charset="0"/>
                <a:hlinkClick r:id="rId3"/>
              </a:rPr>
              <a:t>First.lastname@email.address</a:t>
            </a:r>
            <a:r>
              <a:rPr lang="en-US" sz="1800" dirty="0">
                <a:latin typeface="Proxima Nova" panose="02000506030000020004" pitchFamily="50" charset="0"/>
              </a:rPr>
              <a:t> </a:t>
            </a:r>
          </a:p>
          <a:p>
            <a:pPr marL="800100" lvl="1" indent="-342900" algn="l">
              <a:lnSpc>
                <a:spcPct val="150000"/>
              </a:lnSpc>
              <a:buFont typeface="Arial" panose="020B0604020202020204" pitchFamily="34" charset="0"/>
              <a:buChar char="•"/>
              <a:defRPr/>
            </a:pPr>
            <a:r>
              <a:rPr lang="en-US" sz="1800" dirty="0" err="1">
                <a:latin typeface="Proxima Nova" panose="02000506030000020004" pitchFamily="50" charset="0"/>
                <a:hlinkClick r:id="rId4"/>
              </a:rPr>
              <a:t>Last.firstname_number@email.address</a:t>
            </a:r>
            <a:r>
              <a:rPr lang="en-US" sz="1800" dirty="0">
                <a:latin typeface="Proxima Nova" panose="02000506030000020004" pitchFamily="50" charset="0"/>
              </a:rPr>
              <a:t> </a:t>
            </a:r>
          </a:p>
          <a:p>
            <a:pPr marL="342900" indent="-342900" algn="l" fontAlgn="auto">
              <a:lnSpc>
                <a:spcPct val="150000"/>
              </a:lnSpc>
              <a:spcAft>
                <a:spcPts val="0"/>
              </a:spcAft>
              <a:buFont typeface="Arial" panose="020B0604020202020204" pitchFamily="34" charset="0"/>
              <a:buChar char="•"/>
              <a:defRPr/>
            </a:pPr>
            <a:r>
              <a:rPr lang="en-US" sz="2800" dirty="0">
                <a:latin typeface="Proxima Nova" panose="02000506030000020004" pitchFamily="50" charset="0"/>
              </a:rPr>
              <a:t>Pay Attention to Details &amp; Directions.</a:t>
            </a:r>
          </a:p>
          <a:p>
            <a:pPr marL="342900" indent="-342900" algn="l" fontAlgn="auto">
              <a:lnSpc>
                <a:spcPct val="150000"/>
              </a:lnSpc>
              <a:spcAft>
                <a:spcPts val="0"/>
              </a:spcAft>
              <a:buFont typeface="Arial" panose="020B0604020202020204" pitchFamily="34" charset="0"/>
              <a:buChar char="•"/>
              <a:defRPr/>
            </a:pPr>
            <a:r>
              <a:rPr lang="en-US" sz="2800" dirty="0">
                <a:latin typeface="Proxima Nova" panose="02000506030000020004" pitchFamily="50" charset="0"/>
              </a:rPr>
              <a:t>Submit All Required Documents.</a:t>
            </a:r>
          </a:p>
          <a:p>
            <a:pPr marL="800100" lvl="1" indent="-342900" algn="l">
              <a:lnSpc>
                <a:spcPct val="150000"/>
              </a:lnSpc>
              <a:buFont typeface="Arial" panose="020B0604020202020204" pitchFamily="34" charset="0"/>
              <a:buChar char="•"/>
              <a:defRPr/>
            </a:pPr>
            <a:r>
              <a:rPr lang="en-US" sz="1800" dirty="0">
                <a:latin typeface="Proxima Nova" panose="02000506030000020004" pitchFamily="50" charset="0"/>
              </a:rPr>
              <a:t>Good idea to submit “optional" documents such as a letter of recommendation.</a:t>
            </a:r>
          </a:p>
        </p:txBody>
      </p:sp>
      <p:sp>
        <p:nvSpPr>
          <p:cNvPr id="4" name="Rectangle 3">
            <a:extLst>
              <a:ext uri="{FF2B5EF4-FFF2-40B4-BE49-F238E27FC236}">
                <a16:creationId xmlns:a16="http://schemas.microsoft.com/office/drawing/2014/main" id="{0D31C09C-9310-486B-B593-7E9B495EE472}"/>
              </a:ext>
            </a:extLst>
          </p:cNvPr>
          <p:cNvSpPr/>
          <p:nvPr/>
        </p:nvSpPr>
        <p:spPr>
          <a:xfrm>
            <a:off x="11244263" y="0"/>
            <a:ext cx="947737" cy="6858000"/>
          </a:xfrm>
          <a:prstGeom prst="rect">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B0643EAE-646C-4C25-9FED-AA53CCACFBD0}"/>
              </a:ext>
            </a:extLst>
          </p:cNvPr>
          <p:cNvSpPr/>
          <p:nvPr/>
        </p:nvSpPr>
        <p:spPr>
          <a:xfrm>
            <a:off x="0" y="6545263"/>
            <a:ext cx="12192000" cy="312737"/>
          </a:xfrm>
          <a:prstGeom prst="rect">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Isosceles Triangle 5">
            <a:extLst>
              <a:ext uri="{FF2B5EF4-FFF2-40B4-BE49-F238E27FC236}">
                <a16:creationId xmlns:a16="http://schemas.microsoft.com/office/drawing/2014/main" id="{B7070C7C-0774-4E10-8A35-3391588FC1D3}"/>
              </a:ext>
            </a:extLst>
          </p:cNvPr>
          <p:cNvSpPr/>
          <p:nvPr/>
        </p:nvSpPr>
        <p:spPr>
          <a:xfrm>
            <a:off x="10431463" y="5773738"/>
            <a:ext cx="1625600" cy="771525"/>
          </a:xfrm>
          <a:prstGeom prst="triangle">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078" name="Title 1">
            <a:extLst>
              <a:ext uri="{FF2B5EF4-FFF2-40B4-BE49-F238E27FC236}">
                <a16:creationId xmlns:a16="http://schemas.microsoft.com/office/drawing/2014/main" id="{F1312E05-674F-4C81-9619-0BED949CF47A}"/>
              </a:ext>
            </a:extLst>
          </p:cNvPr>
          <p:cNvSpPr txBox="1">
            <a:spLocks noChangeArrowheads="1"/>
          </p:cNvSpPr>
          <p:nvPr/>
        </p:nvSpPr>
        <p:spPr bwMode="auto">
          <a:xfrm>
            <a:off x="2813734" y="9100"/>
            <a:ext cx="6564533"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pPr>
            <a:r>
              <a:rPr lang="en-US" altLang="en-US" sz="4400" dirty="0">
                <a:solidFill>
                  <a:srgbClr val="1F988B"/>
                </a:solidFill>
                <a:latin typeface="Akzidenz-Grotesk BQ MedCnd" panose="02000606020000020004" pitchFamily="50" charset="0"/>
              </a:rPr>
              <a:t>General Scholarship Application Tips</a:t>
            </a:r>
          </a:p>
        </p:txBody>
      </p:sp>
      <p:sp>
        <p:nvSpPr>
          <p:cNvPr id="3079" name="TextBox 7">
            <a:extLst>
              <a:ext uri="{FF2B5EF4-FFF2-40B4-BE49-F238E27FC236}">
                <a16:creationId xmlns:a16="http://schemas.microsoft.com/office/drawing/2014/main" id="{432A9541-924A-40BA-B996-B3250E2F7B62}"/>
              </a:ext>
            </a:extLst>
          </p:cNvPr>
          <p:cNvSpPr txBox="1">
            <a:spLocks noChangeArrowheads="1"/>
          </p:cNvSpPr>
          <p:nvPr/>
        </p:nvSpPr>
        <p:spPr bwMode="auto">
          <a:xfrm>
            <a:off x="7640160" y="6159500"/>
            <a:ext cx="102731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rgbClr val="58585A"/>
                </a:solidFill>
                <a:latin typeface="Akzidenz-Grotesk BQ BoldCnd" panose="02000506050000020004" pitchFamily="50" charset="0"/>
              </a:rPr>
              <a:t>wdt.edu</a:t>
            </a:r>
          </a:p>
        </p:txBody>
      </p:sp>
      <p:pic>
        <p:nvPicPr>
          <p:cNvPr id="3080" name="Picture 10">
            <a:extLst>
              <a:ext uri="{FF2B5EF4-FFF2-40B4-BE49-F238E27FC236}">
                <a16:creationId xmlns:a16="http://schemas.microsoft.com/office/drawing/2014/main" id="{07D96234-E5B9-4E11-842F-54AB3FAC2B2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8733047" y="6069609"/>
            <a:ext cx="1119187" cy="43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
            <a:extLst>
              <a:ext uri="{FF2B5EF4-FFF2-40B4-BE49-F238E27FC236}">
                <a16:creationId xmlns:a16="http://schemas.microsoft.com/office/drawing/2014/main" id="{B85F802A-E4C5-4DD7-A735-6AC191C3A9A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646626" y="837089"/>
            <a:ext cx="4181528" cy="557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1">
            <a:extLst>
              <a:ext uri="{FF2B5EF4-FFF2-40B4-BE49-F238E27FC236}">
                <a16:creationId xmlns:a16="http://schemas.microsoft.com/office/drawing/2014/main" id="{5159D19A-EDA3-412C-BF40-F1E0717EDDF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9943231" y="5956747"/>
            <a:ext cx="487438" cy="49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descr="Checkbox Checked with solid fill">
            <a:extLst>
              <a:ext uri="{FF2B5EF4-FFF2-40B4-BE49-F238E27FC236}">
                <a16:creationId xmlns:a16="http://schemas.microsoft.com/office/drawing/2014/main" id="{CAAF66BB-DA26-437D-8699-B5724D9EF4D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64985" y="3123899"/>
            <a:ext cx="457200" cy="457200"/>
          </a:xfrm>
          <a:prstGeom prst="rect">
            <a:avLst/>
          </a:prstGeom>
        </p:spPr>
      </p:pic>
      <p:pic>
        <p:nvPicPr>
          <p:cNvPr id="11" name="Graphic 10" descr="Checkbox Crossed with solid fill">
            <a:extLst>
              <a:ext uri="{FF2B5EF4-FFF2-40B4-BE49-F238E27FC236}">
                <a16:creationId xmlns:a16="http://schemas.microsoft.com/office/drawing/2014/main" id="{14463E78-EE41-4F0E-BF26-3A3A9C929C6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260948" y="2733244"/>
            <a:ext cx="457200" cy="457200"/>
          </a:xfrm>
          <a:prstGeom prst="rect">
            <a:avLst/>
          </a:prstGeom>
        </p:spPr>
      </p:pic>
      <p:pic>
        <p:nvPicPr>
          <p:cNvPr id="13" name="Graphic 12" descr="Checkbox Checked with solid fill">
            <a:extLst>
              <a:ext uri="{FF2B5EF4-FFF2-40B4-BE49-F238E27FC236}">
                <a16:creationId xmlns:a16="http://schemas.microsoft.com/office/drawing/2014/main" id="{819EFCA1-059F-4D50-89A2-D57902A21BA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73268" y="3581099"/>
            <a:ext cx="457200" cy="4572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460B89-228C-4769-BE03-D53EA9E474DF}"/>
              </a:ext>
            </a:extLst>
          </p:cNvPr>
          <p:cNvSpPr>
            <a:spLocks noGrp="1"/>
          </p:cNvSpPr>
          <p:nvPr>
            <p:ph type="subTitle" idx="1"/>
          </p:nvPr>
        </p:nvSpPr>
        <p:spPr>
          <a:xfrm>
            <a:off x="5172595" y="880316"/>
            <a:ext cx="6564533" cy="5097367"/>
          </a:xfrm>
        </p:spPr>
        <p:txBody>
          <a:bodyPr rtlCol="0">
            <a:normAutofit/>
          </a:bodyPr>
          <a:lstStyle/>
          <a:p>
            <a:pPr marL="342900" indent="-342900" algn="l" fontAlgn="auto">
              <a:lnSpc>
                <a:spcPct val="150000"/>
              </a:lnSpc>
              <a:spcAft>
                <a:spcPts val="0"/>
              </a:spcAft>
              <a:buFont typeface="Arial" panose="020B0604020202020204" pitchFamily="34" charset="0"/>
              <a:buChar char="•"/>
              <a:defRPr/>
            </a:pPr>
            <a:r>
              <a:rPr lang="en-US" sz="2600" dirty="0">
                <a:latin typeface="Proxima Nova" panose="02000506030000020004" pitchFamily="50" charset="0"/>
              </a:rPr>
              <a:t>Write a Great Essay.</a:t>
            </a:r>
          </a:p>
          <a:p>
            <a:pPr marL="342900" indent="-342900" algn="l" fontAlgn="auto">
              <a:lnSpc>
                <a:spcPct val="150000"/>
              </a:lnSpc>
              <a:spcAft>
                <a:spcPts val="0"/>
              </a:spcAft>
              <a:buFont typeface="Arial" panose="020B0604020202020204" pitchFamily="34" charset="0"/>
              <a:buChar char="•"/>
              <a:defRPr/>
            </a:pPr>
            <a:r>
              <a:rPr lang="en-US" sz="2600" b="1" dirty="0">
                <a:solidFill>
                  <a:srgbClr val="DF5C26"/>
                </a:solidFill>
                <a:latin typeface="Proxima Nova" panose="02000506030000020004" pitchFamily="50" charset="0"/>
              </a:rPr>
              <a:t>*PROOFREAD.*</a:t>
            </a:r>
          </a:p>
          <a:p>
            <a:pPr marL="342900" indent="-342900" algn="l" fontAlgn="auto">
              <a:lnSpc>
                <a:spcPct val="150000"/>
              </a:lnSpc>
              <a:spcAft>
                <a:spcPts val="0"/>
              </a:spcAft>
              <a:buFont typeface="Arial" panose="020B0604020202020204" pitchFamily="34" charset="0"/>
              <a:buChar char="•"/>
              <a:defRPr/>
            </a:pPr>
            <a:r>
              <a:rPr lang="en-US" sz="2600" dirty="0">
                <a:latin typeface="Proxima Nova" panose="02000506030000020004" pitchFamily="50" charset="0"/>
              </a:rPr>
              <a:t>Review the Application One Last Time Before Submitting.</a:t>
            </a:r>
          </a:p>
          <a:p>
            <a:pPr marL="342900" indent="-342900" algn="l" fontAlgn="auto">
              <a:lnSpc>
                <a:spcPct val="150000"/>
              </a:lnSpc>
              <a:spcAft>
                <a:spcPts val="0"/>
              </a:spcAft>
              <a:buFont typeface="Arial" panose="020B0604020202020204" pitchFamily="34" charset="0"/>
              <a:buChar char="•"/>
              <a:defRPr/>
            </a:pPr>
            <a:r>
              <a:rPr lang="en-US" sz="2600" dirty="0">
                <a:latin typeface="Proxima Nova" panose="02000506030000020004" pitchFamily="50" charset="0"/>
              </a:rPr>
              <a:t>Check your email often.</a:t>
            </a:r>
          </a:p>
          <a:p>
            <a:pPr marL="800100" lvl="1" indent="-342900" algn="l">
              <a:lnSpc>
                <a:spcPct val="100000"/>
              </a:lnSpc>
              <a:buFont typeface="Arial" panose="020B0604020202020204" pitchFamily="34" charset="0"/>
              <a:buChar char="•"/>
              <a:defRPr/>
            </a:pPr>
            <a:r>
              <a:rPr lang="en-US" sz="1700" dirty="0">
                <a:latin typeface="Proxima Nova" panose="02000506030000020004" pitchFamily="50" charset="0"/>
              </a:rPr>
              <a:t>Also check your spam folder.</a:t>
            </a:r>
          </a:p>
          <a:p>
            <a:pPr marL="342900" indent="-342900" algn="l" fontAlgn="auto">
              <a:lnSpc>
                <a:spcPct val="100000"/>
              </a:lnSpc>
              <a:spcAft>
                <a:spcPts val="0"/>
              </a:spcAft>
              <a:buFont typeface="Arial" panose="020B0604020202020204" pitchFamily="34" charset="0"/>
              <a:buChar char="•"/>
              <a:defRPr/>
            </a:pPr>
            <a:r>
              <a:rPr lang="en-US" sz="2600" dirty="0">
                <a:latin typeface="Proxima Nova" panose="02000506030000020004" pitchFamily="50" charset="0"/>
              </a:rPr>
              <a:t>Most Scholarships are not a One-Time Deal.</a:t>
            </a:r>
          </a:p>
          <a:p>
            <a:pPr marL="800100" lvl="1" indent="-342900" algn="l">
              <a:lnSpc>
                <a:spcPct val="150000"/>
              </a:lnSpc>
              <a:buFont typeface="Arial" panose="020B0604020202020204" pitchFamily="34" charset="0"/>
              <a:buChar char="•"/>
              <a:defRPr/>
            </a:pPr>
            <a:endParaRPr lang="en-US" sz="2200" dirty="0">
              <a:latin typeface="Proxima Nova" panose="02000506030000020004" pitchFamily="50" charset="0"/>
            </a:endParaRPr>
          </a:p>
        </p:txBody>
      </p:sp>
      <p:sp>
        <p:nvSpPr>
          <p:cNvPr id="4" name="Rectangle 3">
            <a:extLst>
              <a:ext uri="{FF2B5EF4-FFF2-40B4-BE49-F238E27FC236}">
                <a16:creationId xmlns:a16="http://schemas.microsoft.com/office/drawing/2014/main" id="{0D31C09C-9310-486B-B593-7E9B495EE472}"/>
              </a:ext>
            </a:extLst>
          </p:cNvPr>
          <p:cNvSpPr/>
          <p:nvPr/>
        </p:nvSpPr>
        <p:spPr>
          <a:xfrm>
            <a:off x="11393413" y="0"/>
            <a:ext cx="798587" cy="6858000"/>
          </a:xfrm>
          <a:prstGeom prst="rect">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B0643EAE-646C-4C25-9FED-AA53CCACFBD0}"/>
              </a:ext>
            </a:extLst>
          </p:cNvPr>
          <p:cNvSpPr/>
          <p:nvPr/>
        </p:nvSpPr>
        <p:spPr>
          <a:xfrm>
            <a:off x="0" y="6545263"/>
            <a:ext cx="12192000" cy="312737"/>
          </a:xfrm>
          <a:prstGeom prst="rect">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Isosceles Triangle 5">
            <a:extLst>
              <a:ext uri="{FF2B5EF4-FFF2-40B4-BE49-F238E27FC236}">
                <a16:creationId xmlns:a16="http://schemas.microsoft.com/office/drawing/2014/main" id="{B7070C7C-0774-4E10-8A35-3391588FC1D3}"/>
              </a:ext>
            </a:extLst>
          </p:cNvPr>
          <p:cNvSpPr/>
          <p:nvPr/>
        </p:nvSpPr>
        <p:spPr>
          <a:xfrm>
            <a:off x="10568623" y="5773738"/>
            <a:ext cx="1625600" cy="771525"/>
          </a:xfrm>
          <a:prstGeom prst="triangle">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078" name="Title 1">
            <a:extLst>
              <a:ext uri="{FF2B5EF4-FFF2-40B4-BE49-F238E27FC236}">
                <a16:creationId xmlns:a16="http://schemas.microsoft.com/office/drawing/2014/main" id="{F1312E05-674F-4C81-9619-0BED949CF47A}"/>
              </a:ext>
            </a:extLst>
          </p:cNvPr>
          <p:cNvSpPr txBox="1">
            <a:spLocks noChangeArrowheads="1"/>
          </p:cNvSpPr>
          <p:nvPr/>
        </p:nvSpPr>
        <p:spPr bwMode="auto">
          <a:xfrm>
            <a:off x="2813734" y="9100"/>
            <a:ext cx="6564533"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pPr>
            <a:r>
              <a:rPr lang="en-US" altLang="en-US" sz="4400" dirty="0">
                <a:solidFill>
                  <a:srgbClr val="1F988B"/>
                </a:solidFill>
                <a:latin typeface="Akzidenz-Grotesk BQ MedCnd" panose="02000606020000020004" pitchFamily="50" charset="0"/>
              </a:rPr>
              <a:t>General Scholarship Application Tips</a:t>
            </a:r>
          </a:p>
        </p:txBody>
      </p:sp>
      <p:pic>
        <p:nvPicPr>
          <p:cNvPr id="3081" name="Picture 1">
            <a:extLst>
              <a:ext uri="{FF2B5EF4-FFF2-40B4-BE49-F238E27FC236}">
                <a16:creationId xmlns:a16="http://schemas.microsoft.com/office/drawing/2014/main" id="{B85F802A-E4C5-4DD7-A735-6AC191C3A9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646626" y="837089"/>
            <a:ext cx="4181528" cy="557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7">
            <a:extLst>
              <a:ext uri="{FF2B5EF4-FFF2-40B4-BE49-F238E27FC236}">
                <a16:creationId xmlns:a16="http://schemas.microsoft.com/office/drawing/2014/main" id="{E7004F85-3245-402A-8C75-D127558BF4F2}"/>
              </a:ext>
            </a:extLst>
          </p:cNvPr>
          <p:cNvSpPr txBox="1">
            <a:spLocks noChangeArrowheads="1"/>
          </p:cNvSpPr>
          <p:nvPr/>
        </p:nvSpPr>
        <p:spPr bwMode="auto">
          <a:xfrm>
            <a:off x="7756896" y="6159500"/>
            <a:ext cx="102731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rgbClr val="58585A"/>
                </a:solidFill>
                <a:latin typeface="Akzidenz-Grotesk BQ BoldCnd" panose="02000506050000020004" pitchFamily="50" charset="0"/>
              </a:rPr>
              <a:t>wdt.edu</a:t>
            </a:r>
          </a:p>
        </p:txBody>
      </p:sp>
      <p:pic>
        <p:nvPicPr>
          <p:cNvPr id="15" name="Picture 10">
            <a:extLst>
              <a:ext uri="{FF2B5EF4-FFF2-40B4-BE49-F238E27FC236}">
                <a16:creationId xmlns:a16="http://schemas.microsoft.com/office/drawing/2014/main" id="{DF343EAC-B24A-4A3F-8DE9-16292CC1D61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8849783" y="6069609"/>
            <a:ext cx="1119187" cy="43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1">
            <a:extLst>
              <a:ext uri="{FF2B5EF4-FFF2-40B4-BE49-F238E27FC236}">
                <a16:creationId xmlns:a16="http://schemas.microsoft.com/office/drawing/2014/main" id="{9D4D022E-A2B2-4C31-A8A3-422EB14E666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0059967" y="5956747"/>
            <a:ext cx="487438" cy="49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3768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460B89-228C-4769-BE03-D53EA9E474DF}"/>
              </a:ext>
            </a:extLst>
          </p:cNvPr>
          <p:cNvSpPr>
            <a:spLocks noGrp="1"/>
          </p:cNvSpPr>
          <p:nvPr>
            <p:ph type="subTitle" idx="1"/>
          </p:nvPr>
        </p:nvSpPr>
        <p:spPr>
          <a:xfrm>
            <a:off x="5062867" y="905698"/>
            <a:ext cx="6328323" cy="5200001"/>
          </a:xfrm>
        </p:spPr>
        <p:txBody>
          <a:bodyPr rtlCol="0">
            <a:normAutofit fontScale="85000" lnSpcReduction="20000"/>
          </a:bodyPr>
          <a:lstStyle/>
          <a:p>
            <a:pPr marL="342900" indent="-342900" algn="l" fontAlgn="auto">
              <a:lnSpc>
                <a:spcPct val="150000"/>
              </a:lnSpc>
              <a:spcAft>
                <a:spcPts val="0"/>
              </a:spcAft>
              <a:buFont typeface="Arial" panose="020B0604020202020204" pitchFamily="34" charset="0"/>
              <a:buChar char="•"/>
              <a:defRPr/>
            </a:pPr>
            <a:r>
              <a:rPr lang="en-US" sz="2600" dirty="0">
                <a:latin typeface="Proxima Nova" panose="02000506030000020004" pitchFamily="50" charset="0"/>
              </a:rPr>
              <a:t>Do NOT Pay to Apply for Scholarships*.</a:t>
            </a:r>
          </a:p>
          <a:p>
            <a:pPr marL="800100" lvl="1" indent="-342900" algn="l">
              <a:lnSpc>
                <a:spcPct val="150000"/>
              </a:lnSpc>
              <a:buFont typeface="Arial" panose="020B0604020202020204" pitchFamily="34" charset="0"/>
              <a:buChar char="•"/>
              <a:defRPr/>
            </a:pPr>
            <a:r>
              <a:rPr lang="en-US" sz="1700" dirty="0">
                <a:latin typeface="Proxima Nova" panose="02000506030000020004" pitchFamily="50" charset="0"/>
              </a:rPr>
              <a:t>Scholarships give you free money, </a:t>
            </a:r>
            <a:r>
              <a:rPr lang="en-US" sz="1700" u="sng" dirty="0">
                <a:latin typeface="Proxima Nova" panose="02000506030000020004" pitchFamily="50" charset="0"/>
              </a:rPr>
              <a:t>NOT</a:t>
            </a:r>
            <a:r>
              <a:rPr lang="en-US" sz="1700" dirty="0">
                <a:latin typeface="Proxima Nova" panose="02000506030000020004" pitchFamily="50" charset="0"/>
              </a:rPr>
              <a:t> take your money!</a:t>
            </a:r>
          </a:p>
          <a:p>
            <a:pPr marL="800100" lvl="1" indent="-342900" algn="l">
              <a:lnSpc>
                <a:spcPct val="150000"/>
              </a:lnSpc>
              <a:buFont typeface="Arial" panose="020B0604020202020204" pitchFamily="34" charset="0"/>
              <a:buChar char="•"/>
              <a:defRPr/>
            </a:pPr>
            <a:r>
              <a:rPr lang="en-US" sz="1700" dirty="0">
                <a:latin typeface="Proxima Nova" panose="02000506030000020004" pitchFamily="50" charset="0"/>
              </a:rPr>
              <a:t>*Some professional organizations require scholarship recipients to be a member of the scholarship granting organization to qualify. These fees are different than paying to apply but may be required for scholarship eligibility. Never put your credit card or bank information into a scholarship application.</a:t>
            </a:r>
          </a:p>
          <a:p>
            <a:pPr marL="342900" indent="-342900" algn="l" fontAlgn="auto">
              <a:lnSpc>
                <a:spcPct val="150000"/>
              </a:lnSpc>
              <a:spcAft>
                <a:spcPts val="0"/>
              </a:spcAft>
              <a:buFont typeface="Arial" panose="020B0604020202020204" pitchFamily="34" charset="0"/>
              <a:buChar char="•"/>
              <a:defRPr/>
            </a:pPr>
            <a:r>
              <a:rPr lang="en-US" sz="2600" dirty="0">
                <a:latin typeface="Proxima Nova" panose="02000506030000020004" pitchFamily="50" charset="0"/>
              </a:rPr>
              <a:t>Beware of Scholarship Scams.</a:t>
            </a:r>
          </a:p>
          <a:p>
            <a:pPr marL="800100" lvl="1" indent="-342900" algn="l">
              <a:lnSpc>
                <a:spcPct val="150000"/>
              </a:lnSpc>
              <a:buFont typeface="Arial" panose="020B0604020202020204" pitchFamily="34" charset="0"/>
              <a:buChar char="•"/>
              <a:defRPr/>
            </a:pPr>
            <a:r>
              <a:rPr lang="en-US" sz="1700" dirty="0">
                <a:latin typeface="Proxima Nova" panose="02000506030000020004" pitchFamily="50" charset="0"/>
              </a:rPr>
              <a:t>“You’ve been pre-selected.”</a:t>
            </a:r>
          </a:p>
          <a:p>
            <a:pPr marL="800100" lvl="1" indent="-342900" algn="l">
              <a:lnSpc>
                <a:spcPct val="150000"/>
              </a:lnSpc>
              <a:buFont typeface="Arial" panose="020B0604020202020204" pitchFamily="34" charset="0"/>
              <a:buChar char="•"/>
              <a:defRPr/>
            </a:pPr>
            <a:r>
              <a:rPr lang="en-US" sz="1700" dirty="0">
                <a:latin typeface="Proxima Nova" panose="02000506030000020004" pitchFamily="50" charset="0"/>
              </a:rPr>
              <a:t>“You're a finalist [for a scholarship you never applied].”</a:t>
            </a:r>
          </a:p>
          <a:p>
            <a:pPr marL="800100" lvl="1" indent="-342900" algn="l">
              <a:lnSpc>
                <a:spcPct val="150000"/>
              </a:lnSpc>
              <a:buFont typeface="Arial" panose="020B0604020202020204" pitchFamily="34" charset="0"/>
              <a:buChar char="•"/>
              <a:defRPr/>
            </a:pPr>
            <a:r>
              <a:rPr lang="en-US" sz="1700" dirty="0">
                <a:latin typeface="Proxima Nova" panose="02000506030000020004" pitchFamily="50" charset="0"/>
              </a:rPr>
              <a:t>“This scholarship is guaranteed or your money back.”</a:t>
            </a:r>
          </a:p>
          <a:p>
            <a:pPr marL="800100" lvl="1" indent="-342900" algn="l">
              <a:lnSpc>
                <a:spcPct val="150000"/>
              </a:lnSpc>
              <a:buFont typeface="Arial" panose="020B0604020202020204" pitchFamily="34" charset="0"/>
              <a:buChar char="•"/>
              <a:defRPr/>
            </a:pPr>
            <a:r>
              <a:rPr lang="en-US" sz="1700" dirty="0">
                <a:latin typeface="Proxima Nova" panose="02000506030000020004" pitchFamily="50" charset="0"/>
              </a:rPr>
              <a:t>“We'll do all the work. You just pay a processing fee.”</a:t>
            </a:r>
          </a:p>
          <a:p>
            <a:pPr marL="1257300" lvl="2" indent="-342900" algn="l">
              <a:lnSpc>
                <a:spcPct val="150000"/>
              </a:lnSpc>
              <a:buFont typeface="Arial" panose="020B0604020202020204" pitchFamily="34" charset="0"/>
              <a:buChar char="•"/>
              <a:defRPr/>
            </a:pPr>
            <a:r>
              <a:rPr lang="en-US" sz="1400" dirty="0">
                <a:latin typeface="Proxima Nova" panose="02000506030000020004" pitchFamily="50" charset="0"/>
              </a:rPr>
              <a:t>For more information about scholarship scams: </a:t>
            </a:r>
            <a:r>
              <a:rPr lang="en-US" sz="1200" dirty="0">
                <a:latin typeface="Proxima Nova" panose="02000506030000020004" pitchFamily="50" charset="0"/>
                <a:hlinkClick r:id="rId2"/>
              </a:rPr>
              <a:t>https://consumer.ftc.gov/articles/how-avoid-scholarship-financial-aid-scams</a:t>
            </a:r>
            <a:r>
              <a:rPr lang="en-US" sz="1200" dirty="0">
                <a:latin typeface="Proxima Nova" panose="02000506030000020004" pitchFamily="50" charset="0"/>
              </a:rPr>
              <a:t> </a:t>
            </a:r>
          </a:p>
          <a:p>
            <a:pPr marL="1257300" lvl="2" indent="-342900" algn="l">
              <a:lnSpc>
                <a:spcPct val="150000"/>
              </a:lnSpc>
              <a:buFont typeface="Arial" panose="020B0604020202020204" pitchFamily="34" charset="0"/>
              <a:buChar char="•"/>
              <a:defRPr/>
            </a:pPr>
            <a:r>
              <a:rPr lang="en-US" sz="1200" dirty="0">
                <a:latin typeface="Proxima Nova" panose="02000506030000020004" pitchFamily="50" charset="0"/>
                <a:hlinkClick r:id="rId3"/>
              </a:rPr>
              <a:t>https://finaid.org/scholarships/scams/</a:t>
            </a:r>
            <a:r>
              <a:rPr lang="en-US" sz="1200" dirty="0">
                <a:latin typeface="Proxima Nova" panose="02000506030000020004" pitchFamily="50" charset="0"/>
              </a:rPr>
              <a:t> </a:t>
            </a:r>
          </a:p>
          <a:p>
            <a:pPr lvl="1" algn="l">
              <a:lnSpc>
                <a:spcPct val="150000"/>
              </a:lnSpc>
              <a:defRPr/>
            </a:pPr>
            <a:endParaRPr lang="en-US" sz="2200" dirty="0">
              <a:latin typeface="Proxima Nova" panose="02000506030000020004" pitchFamily="50" charset="0"/>
            </a:endParaRPr>
          </a:p>
        </p:txBody>
      </p:sp>
      <p:sp>
        <p:nvSpPr>
          <p:cNvPr id="4" name="Rectangle 3">
            <a:extLst>
              <a:ext uri="{FF2B5EF4-FFF2-40B4-BE49-F238E27FC236}">
                <a16:creationId xmlns:a16="http://schemas.microsoft.com/office/drawing/2014/main" id="{0D31C09C-9310-486B-B593-7E9B495EE472}"/>
              </a:ext>
            </a:extLst>
          </p:cNvPr>
          <p:cNvSpPr/>
          <p:nvPr/>
        </p:nvSpPr>
        <p:spPr>
          <a:xfrm>
            <a:off x="11393413" y="0"/>
            <a:ext cx="798587" cy="6858000"/>
          </a:xfrm>
          <a:prstGeom prst="rect">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B0643EAE-646C-4C25-9FED-AA53CCACFBD0}"/>
              </a:ext>
            </a:extLst>
          </p:cNvPr>
          <p:cNvSpPr/>
          <p:nvPr/>
        </p:nvSpPr>
        <p:spPr>
          <a:xfrm>
            <a:off x="0" y="6545263"/>
            <a:ext cx="12192000" cy="312737"/>
          </a:xfrm>
          <a:prstGeom prst="rect">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Isosceles Triangle 5">
            <a:extLst>
              <a:ext uri="{FF2B5EF4-FFF2-40B4-BE49-F238E27FC236}">
                <a16:creationId xmlns:a16="http://schemas.microsoft.com/office/drawing/2014/main" id="{B7070C7C-0774-4E10-8A35-3391588FC1D3}"/>
              </a:ext>
            </a:extLst>
          </p:cNvPr>
          <p:cNvSpPr/>
          <p:nvPr/>
        </p:nvSpPr>
        <p:spPr>
          <a:xfrm>
            <a:off x="10568623" y="5773738"/>
            <a:ext cx="1625600" cy="771525"/>
          </a:xfrm>
          <a:prstGeom prst="triangle">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078" name="Title 1">
            <a:extLst>
              <a:ext uri="{FF2B5EF4-FFF2-40B4-BE49-F238E27FC236}">
                <a16:creationId xmlns:a16="http://schemas.microsoft.com/office/drawing/2014/main" id="{F1312E05-674F-4C81-9619-0BED949CF47A}"/>
              </a:ext>
            </a:extLst>
          </p:cNvPr>
          <p:cNvSpPr txBox="1">
            <a:spLocks noChangeArrowheads="1"/>
          </p:cNvSpPr>
          <p:nvPr/>
        </p:nvSpPr>
        <p:spPr bwMode="auto">
          <a:xfrm>
            <a:off x="2813734" y="9100"/>
            <a:ext cx="6564533"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pPr>
            <a:r>
              <a:rPr lang="en-US" altLang="en-US" sz="4400" dirty="0">
                <a:solidFill>
                  <a:srgbClr val="1F988B"/>
                </a:solidFill>
                <a:latin typeface="Akzidenz-Grotesk BQ MedCnd" panose="02000606020000020004" pitchFamily="50" charset="0"/>
              </a:rPr>
              <a:t>General Scholarship Application Tips</a:t>
            </a:r>
          </a:p>
        </p:txBody>
      </p:sp>
      <p:pic>
        <p:nvPicPr>
          <p:cNvPr id="3081" name="Picture 1">
            <a:extLst>
              <a:ext uri="{FF2B5EF4-FFF2-40B4-BE49-F238E27FC236}">
                <a16:creationId xmlns:a16="http://schemas.microsoft.com/office/drawing/2014/main" id="{B85F802A-E4C5-4DD7-A735-6AC191C3A9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46626" y="837089"/>
            <a:ext cx="4181528" cy="557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7">
            <a:extLst>
              <a:ext uri="{FF2B5EF4-FFF2-40B4-BE49-F238E27FC236}">
                <a16:creationId xmlns:a16="http://schemas.microsoft.com/office/drawing/2014/main" id="{63580D61-60D0-4B9F-BF35-C2A4B2D45804}"/>
              </a:ext>
            </a:extLst>
          </p:cNvPr>
          <p:cNvSpPr txBox="1">
            <a:spLocks noChangeArrowheads="1"/>
          </p:cNvSpPr>
          <p:nvPr/>
        </p:nvSpPr>
        <p:spPr bwMode="auto">
          <a:xfrm>
            <a:off x="7756896" y="6159500"/>
            <a:ext cx="102731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rgbClr val="58585A"/>
                </a:solidFill>
                <a:latin typeface="Akzidenz-Grotesk BQ BoldCnd" panose="02000506050000020004" pitchFamily="50" charset="0"/>
              </a:rPr>
              <a:t>wdt.edu</a:t>
            </a:r>
          </a:p>
        </p:txBody>
      </p:sp>
      <p:pic>
        <p:nvPicPr>
          <p:cNvPr id="12" name="Picture 10">
            <a:extLst>
              <a:ext uri="{FF2B5EF4-FFF2-40B4-BE49-F238E27FC236}">
                <a16:creationId xmlns:a16="http://schemas.microsoft.com/office/drawing/2014/main" id="{019E8049-04B8-4D16-9F86-95287F146D9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8849783" y="6069609"/>
            <a:ext cx="1119187" cy="43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a:extLst>
              <a:ext uri="{FF2B5EF4-FFF2-40B4-BE49-F238E27FC236}">
                <a16:creationId xmlns:a16="http://schemas.microsoft.com/office/drawing/2014/main" id="{3233639E-B0F8-4769-B60C-92E28E3D835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10059967" y="5956747"/>
            <a:ext cx="487438" cy="49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7040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A79272D-5D6C-45E2-9A4E-952024CDA8BB}"/>
              </a:ext>
            </a:extLst>
          </p:cNvPr>
          <p:cNvSpPr>
            <a:spLocks noGrp="1"/>
          </p:cNvSpPr>
          <p:nvPr>
            <p:ph type="subTitle" idx="1"/>
          </p:nvPr>
        </p:nvSpPr>
        <p:spPr>
          <a:xfrm>
            <a:off x="7148317" y="690561"/>
            <a:ext cx="4095946" cy="5397501"/>
          </a:xfrm>
        </p:spPr>
        <p:txBody>
          <a:bodyPr rtlCol="0">
            <a:normAutofit/>
          </a:bodyPr>
          <a:lstStyle/>
          <a:p>
            <a:pPr fontAlgn="auto">
              <a:spcAft>
                <a:spcPts val="0"/>
              </a:spcAft>
              <a:defRPr/>
            </a:pPr>
            <a:r>
              <a:rPr lang="en-US" sz="3000" dirty="0">
                <a:latin typeface="Proxima Nova" panose="02000506030000020004" pitchFamily="50" charset="0"/>
              </a:rPr>
              <a:t>Why Do Scholarships Require Essay?</a:t>
            </a:r>
          </a:p>
          <a:p>
            <a:pPr marL="342900" indent="-342900" algn="l" fontAlgn="auto">
              <a:spcAft>
                <a:spcPts val="0"/>
              </a:spcAft>
              <a:buFont typeface="Arial" panose="020B0604020202020204" pitchFamily="34" charset="0"/>
              <a:buChar char="•"/>
              <a:defRPr/>
            </a:pPr>
            <a:r>
              <a:rPr lang="en-US" sz="2200" dirty="0">
                <a:latin typeface="Proxima Nova" panose="02000506030000020004" pitchFamily="50" charset="0"/>
              </a:rPr>
              <a:t>Most scholarships require an essay as a way to get to know you, your value, and your motivations.</a:t>
            </a:r>
          </a:p>
          <a:p>
            <a:pPr algn="l" fontAlgn="auto">
              <a:spcAft>
                <a:spcPts val="0"/>
              </a:spcAft>
              <a:defRPr/>
            </a:pPr>
            <a:endParaRPr lang="en-US" dirty="0">
              <a:latin typeface="Proxima Nova" panose="02000506030000020004" pitchFamily="50" charset="0"/>
            </a:endParaRPr>
          </a:p>
          <a:p>
            <a:pPr fontAlgn="auto">
              <a:spcAft>
                <a:spcPts val="0"/>
              </a:spcAft>
              <a:defRPr/>
            </a:pPr>
            <a:r>
              <a:rPr lang="en-US" sz="2800" dirty="0">
                <a:latin typeface="Proxima Nova" panose="02000506030000020004" pitchFamily="50" charset="0"/>
              </a:rPr>
              <a:t>Are There No-Essay Scholarships?</a:t>
            </a:r>
          </a:p>
          <a:p>
            <a:pPr marL="342900" indent="-342900" algn="l" fontAlgn="auto">
              <a:spcAft>
                <a:spcPts val="0"/>
              </a:spcAft>
              <a:buFont typeface="Arial" panose="020B0604020202020204" pitchFamily="34" charset="0"/>
              <a:buChar char="•"/>
              <a:defRPr/>
            </a:pPr>
            <a:r>
              <a:rPr lang="en-US" sz="2200" dirty="0">
                <a:latin typeface="Proxima Nova" panose="02000506030000020004" pitchFamily="50" charset="0"/>
              </a:rPr>
              <a:t>Yes, they are some out there. You will need to do your research.</a:t>
            </a:r>
          </a:p>
        </p:txBody>
      </p:sp>
      <p:sp>
        <p:nvSpPr>
          <p:cNvPr id="4" name="Rectangle 3">
            <a:extLst>
              <a:ext uri="{FF2B5EF4-FFF2-40B4-BE49-F238E27FC236}">
                <a16:creationId xmlns:a16="http://schemas.microsoft.com/office/drawing/2014/main" id="{34146CA1-FB3A-4C77-AD50-FE68641C6145}"/>
              </a:ext>
            </a:extLst>
          </p:cNvPr>
          <p:cNvSpPr/>
          <p:nvPr/>
        </p:nvSpPr>
        <p:spPr>
          <a:xfrm>
            <a:off x="11244263" y="0"/>
            <a:ext cx="947737" cy="6858000"/>
          </a:xfrm>
          <a:prstGeom prst="rect">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AA4D85FA-FF0B-4F6A-8B84-DE141990160E}"/>
              </a:ext>
            </a:extLst>
          </p:cNvPr>
          <p:cNvSpPr/>
          <p:nvPr/>
        </p:nvSpPr>
        <p:spPr>
          <a:xfrm>
            <a:off x="0" y="6545263"/>
            <a:ext cx="12192000" cy="312737"/>
          </a:xfrm>
          <a:prstGeom prst="rect">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Isosceles Triangle 5">
            <a:extLst>
              <a:ext uri="{FF2B5EF4-FFF2-40B4-BE49-F238E27FC236}">
                <a16:creationId xmlns:a16="http://schemas.microsoft.com/office/drawing/2014/main" id="{4905CBC1-5BEA-43AB-9BDF-EB5868462A99}"/>
              </a:ext>
            </a:extLst>
          </p:cNvPr>
          <p:cNvSpPr/>
          <p:nvPr/>
        </p:nvSpPr>
        <p:spPr>
          <a:xfrm>
            <a:off x="10431463" y="5773738"/>
            <a:ext cx="1625600" cy="771525"/>
          </a:xfrm>
          <a:prstGeom prst="triangle">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02" name="Title 1">
            <a:extLst>
              <a:ext uri="{FF2B5EF4-FFF2-40B4-BE49-F238E27FC236}">
                <a16:creationId xmlns:a16="http://schemas.microsoft.com/office/drawing/2014/main" id="{8E9D3A68-E57E-43A3-BCA6-58CBA9000036}"/>
              </a:ext>
            </a:extLst>
          </p:cNvPr>
          <p:cNvSpPr txBox="1">
            <a:spLocks noChangeArrowheads="1"/>
          </p:cNvSpPr>
          <p:nvPr/>
        </p:nvSpPr>
        <p:spPr bwMode="auto">
          <a:xfrm>
            <a:off x="622299" y="5462588"/>
            <a:ext cx="59102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en-US" sz="6000" dirty="0">
                <a:solidFill>
                  <a:srgbClr val="1F988B"/>
                </a:solidFill>
                <a:latin typeface="Akzidenz-Grotesk BQ MedCnd" panose="02000606020000020004" pitchFamily="50" charset="0"/>
              </a:rPr>
              <a:t>Scholarship Essay Facts</a:t>
            </a:r>
          </a:p>
        </p:txBody>
      </p:sp>
      <p:pic>
        <p:nvPicPr>
          <p:cNvPr id="4103" name="Picture 8">
            <a:extLst>
              <a:ext uri="{FF2B5EF4-FFF2-40B4-BE49-F238E27FC236}">
                <a16:creationId xmlns:a16="http://schemas.microsoft.com/office/drawing/2014/main" id="{122BC35A-7B9E-4CC7-865B-66DBB514B0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0" y="690561"/>
            <a:ext cx="6763107" cy="448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7">
            <a:extLst>
              <a:ext uri="{FF2B5EF4-FFF2-40B4-BE49-F238E27FC236}">
                <a16:creationId xmlns:a16="http://schemas.microsoft.com/office/drawing/2014/main" id="{77C88939-FAA6-44CC-AD26-655D7146C928}"/>
              </a:ext>
            </a:extLst>
          </p:cNvPr>
          <p:cNvSpPr txBox="1">
            <a:spLocks noChangeArrowheads="1"/>
          </p:cNvSpPr>
          <p:nvPr/>
        </p:nvSpPr>
        <p:spPr bwMode="auto">
          <a:xfrm>
            <a:off x="7717984" y="6159500"/>
            <a:ext cx="102731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rgbClr val="58585A"/>
                </a:solidFill>
                <a:latin typeface="Akzidenz-Grotesk BQ BoldCnd" panose="02000506050000020004" pitchFamily="50" charset="0"/>
              </a:rPr>
              <a:t>wdt.edu</a:t>
            </a:r>
          </a:p>
        </p:txBody>
      </p:sp>
      <p:pic>
        <p:nvPicPr>
          <p:cNvPr id="14" name="Picture 10">
            <a:extLst>
              <a:ext uri="{FF2B5EF4-FFF2-40B4-BE49-F238E27FC236}">
                <a16:creationId xmlns:a16="http://schemas.microsoft.com/office/drawing/2014/main" id="{D4F4A97A-27C2-45B3-BEC7-122D79C38FB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8810871" y="6069609"/>
            <a:ext cx="1119187" cy="43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a:extLst>
              <a:ext uri="{FF2B5EF4-FFF2-40B4-BE49-F238E27FC236}">
                <a16:creationId xmlns:a16="http://schemas.microsoft.com/office/drawing/2014/main" id="{38E6CBF5-E6A8-4868-850E-C904C301098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0021055" y="5956747"/>
            <a:ext cx="487438" cy="49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2">
            <a:extLst>
              <a:ext uri="{FF2B5EF4-FFF2-40B4-BE49-F238E27FC236}">
                <a16:creationId xmlns:a16="http://schemas.microsoft.com/office/drawing/2014/main" id="{D89427F0-89D2-44D6-8B13-E983115AB910}"/>
              </a:ext>
            </a:extLst>
          </p:cNvPr>
          <p:cNvSpPr>
            <a:spLocks noGrp="1" noChangeArrowheads="1"/>
          </p:cNvSpPr>
          <p:nvPr>
            <p:ph type="subTitle" idx="1"/>
          </p:nvPr>
        </p:nvSpPr>
        <p:spPr>
          <a:xfrm>
            <a:off x="822548" y="1554554"/>
            <a:ext cx="3058788" cy="4297680"/>
          </a:xfrm>
        </p:spPr>
        <p:txBody>
          <a:bodyPr/>
          <a:lstStyle/>
          <a:p>
            <a:pPr marL="342900" indent="-342900" algn="l">
              <a:buFont typeface="Arial" panose="020B0604020202020204" pitchFamily="34" charset="0"/>
              <a:buChar char="•"/>
            </a:pPr>
            <a:r>
              <a:rPr lang="en-US" altLang="en-US" sz="2800" dirty="0">
                <a:solidFill>
                  <a:srgbClr val="1F988B"/>
                </a:solidFill>
                <a:latin typeface="Proxima Nova" panose="02000506030000020004" pitchFamily="50" charset="0"/>
              </a:rPr>
              <a:t>Planning</a:t>
            </a:r>
          </a:p>
          <a:p>
            <a:pPr marL="800100" lvl="1" indent="-342900" algn="l">
              <a:buFont typeface="Arial" panose="020B0604020202020204" pitchFamily="34" charset="0"/>
              <a:buChar char="•"/>
            </a:pPr>
            <a:r>
              <a:rPr lang="en-US" altLang="en-US" sz="1600" dirty="0">
                <a:latin typeface="Proxima Nova" panose="02000506030000020004" pitchFamily="50" charset="0"/>
              </a:rPr>
              <a:t>Start early.</a:t>
            </a:r>
          </a:p>
          <a:p>
            <a:pPr marL="800100" lvl="1" indent="-342900" algn="l">
              <a:buFont typeface="Arial" panose="020B0604020202020204" pitchFamily="34" charset="0"/>
              <a:buChar char="•"/>
            </a:pPr>
            <a:r>
              <a:rPr lang="en-US" altLang="en-US" sz="1600" dirty="0">
                <a:latin typeface="Proxima Nova" panose="02000506030000020004" pitchFamily="50" charset="0"/>
              </a:rPr>
              <a:t>Read the instructions.</a:t>
            </a:r>
          </a:p>
          <a:p>
            <a:pPr marL="800100" lvl="1" indent="-342900" algn="l">
              <a:buFont typeface="Arial" panose="020B0604020202020204" pitchFamily="34" charset="0"/>
              <a:buChar char="•"/>
            </a:pPr>
            <a:r>
              <a:rPr lang="en-US" altLang="en-US" sz="1600" dirty="0">
                <a:latin typeface="Proxima Nova" panose="02000506030000020004" pitchFamily="50" charset="0"/>
              </a:rPr>
              <a:t>Understand the essay prompts/questions.</a:t>
            </a:r>
          </a:p>
          <a:p>
            <a:pPr marL="800100" lvl="1" indent="-342900" algn="l">
              <a:buFont typeface="Arial" panose="020B0604020202020204" pitchFamily="34" charset="0"/>
              <a:buChar char="•"/>
            </a:pPr>
            <a:r>
              <a:rPr lang="en-US" altLang="en-US" sz="1600" dirty="0">
                <a:latin typeface="Proxima Nova" panose="02000506030000020004" pitchFamily="50" charset="0"/>
              </a:rPr>
              <a:t>Know the word limit.</a:t>
            </a:r>
          </a:p>
          <a:p>
            <a:pPr marL="800100" lvl="1" indent="-342900" algn="l">
              <a:buFont typeface="Arial" panose="020B0604020202020204" pitchFamily="34" charset="0"/>
              <a:buChar char="•"/>
            </a:pPr>
            <a:r>
              <a:rPr lang="en-US" altLang="en-US" sz="1600" dirty="0">
                <a:latin typeface="Proxima Nova" panose="02000506030000020004" pitchFamily="50" charset="0"/>
              </a:rPr>
              <a:t>Brainstorm your thoughts.</a:t>
            </a:r>
          </a:p>
          <a:p>
            <a:pPr marL="800100" lvl="1" indent="-342900" algn="l">
              <a:buFont typeface="Arial" panose="020B0604020202020204" pitchFamily="34" charset="0"/>
              <a:buChar char="•"/>
            </a:pPr>
            <a:r>
              <a:rPr lang="en-US" altLang="en-US" sz="1600" dirty="0">
                <a:latin typeface="Proxima Nova" panose="02000506030000020004" pitchFamily="50" charset="0"/>
              </a:rPr>
              <a:t>Outline your essay.</a:t>
            </a:r>
          </a:p>
          <a:p>
            <a:pPr algn="l"/>
            <a:endParaRPr lang="en-US" altLang="en-US" sz="2000" dirty="0">
              <a:latin typeface="Proxima Nova" panose="02000506030000020004" pitchFamily="50" charset="0"/>
            </a:endParaRPr>
          </a:p>
          <a:p>
            <a:pPr algn="l"/>
            <a:endParaRPr lang="en-US" altLang="en-US" sz="2000" dirty="0">
              <a:latin typeface="Proxima Nova" panose="02000506030000020004" pitchFamily="50" charset="0"/>
            </a:endParaRPr>
          </a:p>
        </p:txBody>
      </p:sp>
      <p:sp>
        <p:nvSpPr>
          <p:cNvPr id="4" name="Rectangle 3">
            <a:extLst>
              <a:ext uri="{FF2B5EF4-FFF2-40B4-BE49-F238E27FC236}">
                <a16:creationId xmlns:a16="http://schemas.microsoft.com/office/drawing/2014/main" id="{BD4BEAB6-D649-4F43-8D73-4E46C7244F5A}"/>
              </a:ext>
            </a:extLst>
          </p:cNvPr>
          <p:cNvSpPr/>
          <p:nvPr/>
        </p:nvSpPr>
        <p:spPr>
          <a:xfrm>
            <a:off x="11244263" y="0"/>
            <a:ext cx="947737" cy="6858000"/>
          </a:xfrm>
          <a:prstGeom prst="rect">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B7B405DB-E808-4A74-B796-1A048C52B4AC}"/>
              </a:ext>
            </a:extLst>
          </p:cNvPr>
          <p:cNvSpPr/>
          <p:nvPr/>
        </p:nvSpPr>
        <p:spPr>
          <a:xfrm>
            <a:off x="0" y="6545263"/>
            <a:ext cx="12192000" cy="312737"/>
          </a:xfrm>
          <a:prstGeom prst="rect">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Isosceles Triangle 5">
            <a:extLst>
              <a:ext uri="{FF2B5EF4-FFF2-40B4-BE49-F238E27FC236}">
                <a16:creationId xmlns:a16="http://schemas.microsoft.com/office/drawing/2014/main" id="{5D531620-4342-4FFC-898B-B310C795CFE1}"/>
              </a:ext>
            </a:extLst>
          </p:cNvPr>
          <p:cNvSpPr/>
          <p:nvPr/>
        </p:nvSpPr>
        <p:spPr>
          <a:xfrm>
            <a:off x="10431463" y="5773738"/>
            <a:ext cx="1625600" cy="771525"/>
          </a:xfrm>
          <a:prstGeom prst="triangle">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150" name="Title 1">
            <a:extLst>
              <a:ext uri="{FF2B5EF4-FFF2-40B4-BE49-F238E27FC236}">
                <a16:creationId xmlns:a16="http://schemas.microsoft.com/office/drawing/2014/main" id="{5FCDE821-7166-4277-8E05-94A5349DB437}"/>
              </a:ext>
            </a:extLst>
          </p:cNvPr>
          <p:cNvSpPr txBox="1">
            <a:spLocks noChangeArrowheads="1"/>
          </p:cNvSpPr>
          <p:nvPr/>
        </p:nvSpPr>
        <p:spPr bwMode="auto">
          <a:xfrm>
            <a:off x="1248569" y="0"/>
            <a:ext cx="96948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pPr>
            <a:r>
              <a:rPr lang="en-US" altLang="en-US" sz="6000" dirty="0">
                <a:solidFill>
                  <a:srgbClr val="1F988B"/>
                </a:solidFill>
                <a:latin typeface="Akzidenz-Grotesk BQ MedCnd" panose="02000606020000020004" pitchFamily="50" charset="0"/>
              </a:rPr>
              <a:t>Scholarship Essay Tips</a:t>
            </a:r>
          </a:p>
        </p:txBody>
      </p:sp>
      <p:sp>
        <p:nvSpPr>
          <p:cNvPr id="6151" name="Subtitle 2">
            <a:extLst>
              <a:ext uri="{FF2B5EF4-FFF2-40B4-BE49-F238E27FC236}">
                <a16:creationId xmlns:a16="http://schemas.microsoft.com/office/drawing/2014/main" id="{B607D1B6-17F2-4313-AC16-B874EFC9173E}"/>
              </a:ext>
            </a:extLst>
          </p:cNvPr>
          <p:cNvSpPr txBox="1">
            <a:spLocks noChangeArrowheads="1"/>
          </p:cNvSpPr>
          <p:nvPr/>
        </p:nvSpPr>
        <p:spPr bwMode="auto">
          <a:xfrm>
            <a:off x="4088828" y="1554554"/>
            <a:ext cx="3462071" cy="429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a:r>
              <a:rPr lang="en-US" altLang="en-US" dirty="0">
                <a:solidFill>
                  <a:srgbClr val="DF5C26"/>
                </a:solidFill>
                <a:latin typeface="Proxima Nova" panose="02000506030000020004" pitchFamily="50" charset="0"/>
              </a:rPr>
              <a:t>Writing</a:t>
            </a:r>
          </a:p>
          <a:p>
            <a:pPr marL="800100" lvl="1" indent="-342900"/>
            <a:r>
              <a:rPr lang="en-US" altLang="en-US" sz="1600" dirty="0">
                <a:latin typeface="Proxima Nova" panose="02000506030000020004" pitchFamily="50" charset="0"/>
              </a:rPr>
              <a:t>Be honest.</a:t>
            </a:r>
          </a:p>
          <a:p>
            <a:pPr marL="800100" lvl="1" indent="-342900"/>
            <a:r>
              <a:rPr lang="en-US" altLang="en-US" sz="1600" dirty="0">
                <a:latin typeface="Proxima Nova" panose="02000506030000020004" pitchFamily="50" charset="0"/>
              </a:rPr>
              <a:t>Be original.</a:t>
            </a:r>
          </a:p>
          <a:p>
            <a:pPr marL="800100" lvl="1" indent="-342900"/>
            <a:r>
              <a:rPr lang="en-US" altLang="en-US" sz="1600" dirty="0">
                <a:latin typeface="Proxima Nova" panose="02000506030000020004" pitchFamily="50" charset="0"/>
              </a:rPr>
              <a:t>Be professional.</a:t>
            </a:r>
          </a:p>
          <a:p>
            <a:pPr marL="800100" lvl="1" indent="-342900"/>
            <a:r>
              <a:rPr lang="en-US" altLang="en-US" sz="1600" dirty="0">
                <a:latin typeface="Proxima Nova" panose="02000506030000020004" pitchFamily="50" charset="0"/>
              </a:rPr>
              <a:t>Be specific &amp; concise.</a:t>
            </a:r>
          </a:p>
          <a:p>
            <a:pPr marL="800100" lvl="1" indent="-342900"/>
            <a:r>
              <a:rPr lang="en-US" altLang="en-US" sz="1600" dirty="0">
                <a:latin typeface="Proxima Nova" panose="02000506030000020004" pitchFamily="50" charset="0"/>
              </a:rPr>
              <a:t>Use “show, don’t tell.”</a:t>
            </a:r>
          </a:p>
          <a:p>
            <a:pPr marL="800100" lvl="1" indent="-342900"/>
            <a:r>
              <a:rPr lang="en-US" altLang="en-US" sz="1600" dirty="0">
                <a:latin typeface="Proxima Nova" panose="02000506030000020004" pitchFamily="50" charset="0"/>
              </a:rPr>
              <a:t>Be positive &amp; inspirational.</a:t>
            </a:r>
          </a:p>
          <a:p>
            <a:pPr marL="800100" lvl="1" indent="-342900"/>
            <a:r>
              <a:rPr lang="en-US" altLang="en-US" sz="1600" dirty="0">
                <a:latin typeface="Proxima Nova" panose="02000506030000020004" pitchFamily="50" charset="0"/>
              </a:rPr>
              <a:t>Sell yourself but also be humble.</a:t>
            </a:r>
          </a:p>
        </p:txBody>
      </p:sp>
      <p:sp>
        <p:nvSpPr>
          <p:cNvPr id="6152" name="Subtitle 2">
            <a:extLst>
              <a:ext uri="{FF2B5EF4-FFF2-40B4-BE49-F238E27FC236}">
                <a16:creationId xmlns:a16="http://schemas.microsoft.com/office/drawing/2014/main" id="{66B05747-ABE8-44A9-AFA3-D9C3FF1472F1}"/>
              </a:ext>
            </a:extLst>
          </p:cNvPr>
          <p:cNvSpPr txBox="1">
            <a:spLocks noChangeArrowheads="1"/>
          </p:cNvSpPr>
          <p:nvPr/>
        </p:nvSpPr>
        <p:spPr bwMode="auto">
          <a:xfrm>
            <a:off x="7599300" y="1554554"/>
            <a:ext cx="3644963" cy="429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a:r>
              <a:rPr lang="en-US" altLang="en-US" dirty="0">
                <a:solidFill>
                  <a:srgbClr val="1F988B"/>
                </a:solidFill>
                <a:latin typeface="Proxima Nova" panose="02000506030000020004" pitchFamily="50" charset="0"/>
              </a:rPr>
              <a:t>Editing</a:t>
            </a:r>
          </a:p>
          <a:p>
            <a:pPr marL="800100" lvl="1" indent="-342900"/>
            <a:r>
              <a:rPr lang="en-US" altLang="en-US" sz="1600" dirty="0">
                <a:latin typeface="Proxima Nova" panose="02000506030000020004" pitchFamily="50" charset="0"/>
              </a:rPr>
              <a:t>Check grammar and spelling.</a:t>
            </a:r>
          </a:p>
          <a:p>
            <a:pPr marL="800100" lvl="1" indent="-342900"/>
            <a:r>
              <a:rPr lang="en-US" altLang="en-US" sz="1600" dirty="0">
                <a:latin typeface="Proxima Nova" panose="02000506030000020004" pitchFamily="50" charset="0"/>
              </a:rPr>
              <a:t>Read your essay out loud.</a:t>
            </a:r>
          </a:p>
          <a:p>
            <a:pPr marL="800100" lvl="1" indent="-342900"/>
            <a:r>
              <a:rPr lang="en-US" altLang="en-US" sz="1600" dirty="0">
                <a:latin typeface="Proxima Nova" panose="02000506030000020004" pitchFamily="50" charset="0"/>
              </a:rPr>
              <a:t>Proofread your own essay.</a:t>
            </a:r>
          </a:p>
          <a:p>
            <a:pPr marL="800100" lvl="1" indent="-342900"/>
            <a:r>
              <a:rPr lang="en-US" altLang="en-US" sz="1600" dirty="0">
                <a:latin typeface="Proxima Nova" panose="02000506030000020004" pitchFamily="50" charset="0"/>
              </a:rPr>
              <a:t>Ask someone else to look it over.</a:t>
            </a:r>
          </a:p>
          <a:p>
            <a:pPr marL="800100" lvl="1" indent="-342900"/>
            <a:r>
              <a:rPr lang="en-US" altLang="en-US" sz="1600" dirty="0">
                <a:latin typeface="Proxima Nova" panose="02000506030000020004" pitchFamily="50" charset="0"/>
              </a:rPr>
              <a:t>Save your essay!!</a:t>
            </a:r>
          </a:p>
          <a:p>
            <a:pPr marL="800100" lvl="1" indent="-342900"/>
            <a:endParaRPr lang="en-US" altLang="en-US" sz="1600" dirty="0">
              <a:latin typeface="Proxima Nova" panose="02000506030000020004" pitchFamily="50" charset="0"/>
            </a:endParaRPr>
          </a:p>
        </p:txBody>
      </p:sp>
      <p:pic>
        <p:nvPicPr>
          <p:cNvPr id="3" name="Picture 2" descr="Text&#10;&#10;Description automatically generated">
            <a:extLst>
              <a:ext uri="{FF2B5EF4-FFF2-40B4-BE49-F238E27FC236}">
                <a16:creationId xmlns:a16="http://schemas.microsoft.com/office/drawing/2014/main" id="{49F1847B-C6E3-4353-8F7E-F1CAFC5863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302" y="5079328"/>
            <a:ext cx="4402877" cy="1463040"/>
          </a:xfrm>
          <a:prstGeom prst="rect">
            <a:avLst/>
          </a:prstGeom>
        </p:spPr>
      </p:pic>
      <p:sp>
        <p:nvSpPr>
          <p:cNvPr id="14" name="TextBox 7">
            <a:extLst>
              <a:ext uri="{FF2B5EF4-FFF2-40B4-BE49-F238E27FC236}">
                <a16:creationId xmlns:a16="http://schemas.microsoft.com/office/drawing/2014/main" id="{52CF66D1-F1B6-48E4-A7CA-E1A43C5088A5}"/>
              </a:ext>
            </a:extLst>
          </p:cNvPr>
          <p:cNvSpPr txBox="1">
            <a:spLocks noChangeArrowheads="1"/>
          </p:cNvSpPr>
          <p:nvPr/>
        </p:nvSpPr>
        <p:spPr bwMode="auto">
          <a:xfrm>
            <a:off x="7717984" y="6159500"/>
            <a:ext cx="102731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rgbClr val="58585A"/>
                </a:solidFill>
                <a:latin typeface="Akzidenz-Grotesk BQ BoldCnd" panose="02000506050000020004" pitchFamily="50" charset="0"/>
              </a:rPr>
              <a:t>wdt.edu</a:t>
            </a:r>
          </a:p>
        </p:txBody>
      </p:sp>
      <p:pic>
        <p:nvPicPr>
          <p:cNvPr id="15" name="Picture 10">
            <a:extLst>
              <a:ext uri="{FF2B5EF4-FFF2-40B4-BE49-F238E27FC236}">
                <a16:creationId xmlns:a16="http://schemas.microsoft.com/office/drawing/2014/main" id="{662618C9-C889-46F0-A56E-52B509B9C0B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8810871" y="6069609"/>
            <a:ext cx="1119187" cy="43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1">
            <a:extLst>
              <a:ext uri="{FF2B5EF4-FFF2-40B4-BE49-F238E27FC236}">
                <a16:creationId xmlns:a16="http://schemas.microsoft.com/office/drawing/2014/main" id="{E42EC437-9B06-4BF9-A085-F8CE25324C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0021055" y="5956747"/>
            <a:ext cx="487438" cy="49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D958B90-7F0C-4588-B5CC-B2A7FEB9577D}"/>
              </a:ext>
            </a:extLst>
          </p:cNvPr>
          <p:cNvSpPr>
            <a:spLocks noGrp="1"/>
          </p:cNvSpPr>
          <p:nvPr>
            <p:ph type="subTitle" idx="1"/>
          </p:nvPr>
        </p:nvSpPr>
        <p:spPr>
          <a:xfrm>
            <a:off x="335975" y="1069281"/>
            <a:ext cx="5780932" cy="5488614"/>
          </a:xfrm>
        </p:spPr>
        <p:txBody>
          <a:bodyPr rtlCol="0">
            <a:normAutofit/>
          </a:bodyPr>
          <a:lstStyle/>
          <a:p>
            <a:pPr algn="l" fontAlgn="auto">
              <a:spcAft>
                <a:spcPts val="0"/>
              </a:spcAft>
              <a:defRPr/>
            </a:pPr>
            <a:r>
              <a:rPr lang="en-US" dirty="0">
                <a:solidFill>
                  <a:srgbClr val="DF5C26"/>
                </a:solidFill>
                <a:latin typeface="Proxima Nova" panose="02000506030000020004" pitchFamily="50" charset="0"/>
              </a:rPr>
              <a:t>Additional Resources:</a:t>
            </a:r>
          </a:p>
          <a:p>
            <a:pPr marL="342900" indent="-342900" algn="l" fontAlgn="auto">
              <a:spcAft>
                <a:spcPts val="0"/>
              </a:spcAft>
              <a:buFont typeface="Arial" panose="020B0604020202020204" pitchFamily="34" charset="0"/>
              <a:buChar char="•"/>
              <a:defRPr/>
            </a:pPr>
            <a:r>
              <a:rPr lang="en-US" b="1" dirty="0">
                <a:solidFill>
                  <a:srgbClr val="1F988B"/>
                </a:solidFill>
                <a:latin typeface="Proxima Nova" panose="02000506030000020004" pitchFamily="50" charset="0"/>
              </a:rPr>
              <a:t>Essay Outline:</a:t>
            </a:r>
          </a:p>
          <a:p>
            <a:pPr marL="800100" lvl="1" indent="-342900" algn="l">
              <a:buFont typeface="Arial" panose="020B0604020202020204" pitchFamily="34" charset="0"/>
              <a:buChar char="•"/>
              <a:defRPr/>
            </a:pPr>
            <a:r>
              <a:rPr lang="en-US" dirty="0">
                <a:latin typeface="Proxima Nova" panose="02000506030000020004" pitchFamily="50" charset="0"/>
              </a:rPr>
              <a:t>Introduction – An opening paragraph that states the purpose and outlines the main objectives of an essay.</a:t>
            </a:r>
          </a:p>
          <a:p>
            <a:pPr marL="1714500" lvl="3" indent="-342900" algn="l">
              <a:buFont typeface="Arial" panose="020B0604020202020204" pitchFamily="34" charset="0"/>
              <a:buChar char="•"/>
              <a:defRPr/>
            </a:pPr>
            <a:r>
              <a:rPr lang="en-US" sz="1500" dirty="0">
                <a:latin typeface="Proxima Nova" panose="02000506030000020004" pitchFamily="50" charset="0"/>
              </a:rPr>
              <a:t>A way to convince the scholarship scorers to read your essay. “Read Me, Please!”</a:t>
            </a:r>
          </a:p>
          <a:p>
            <a:pPr marL="800100" lvl="1" indent="-342900" algn="l">
              <a:buFont typeface="Arial" panose="020B0604020202020204" pitchFamily="34" charset="0"/>
              <a:buChar char="•"/>
              <a:defRPr/>
            </a:pPr>
            <a:r>
              <a:rPr lang="en-US" dirty="0">
                <a:latin typeface="Proxima Nova" panose="02000506030000020004" pitchFamily="50" charset="0"/>
              </a:rPr>
              <a:t>Body – The main paragraph(s) to answer the scholarship prompt/questions and sell yourself.</a:t>
            </a:r>
          </a:p>
          <a:p>
            <a:pPr marL="1714500" lvl="3" indent="-342900" algn="l">
              <a:buFont typeface="Arial" panose="020B0604020202020204" pitchFamily="34" charset="0"/>
              <a:buChar char="•"/>
              <a:defRPr/>
            </a:pPr>
            <a:r>
              <a:rPr lang="en-US" sz="1500" dirty="0">
                <a:latin typeface="Proxima Nova" panose="02000506030000020004" pitchFamily="50" charset="0"/>
              </a:rPr>
              <a:t>“Show, Don’t Tell.”</a:t>
            </a:r>
          </a:p>
          <a:p>
            <a:pPr marL="2171700" lvl="4" indent="-342900" algn="l">
              <a:buFont typeface="Arial" panose="020B0604020202020204" pitchFamily="34" charset="0"/>
              <a:buChar char="•"/>
              <a:defRPr/>
            </a:pPr>
            <a:r>
              <a:rPr lang="en-US" sz="1500" dirty="0">
                <a:latin typeface="Proxima Nova" panose="02000506030000020004" pitchFamily="50" charset="0"/>
              </a:rPr>
              <a:t>Details &amp; Action.</a:t>
            </a:r>
          </a:p>
          <a:p>
            <a:pPr marL="1714500" lvl="3" indent="-342900" algn="l">
              <a:buFont typeface="Arial" panose="020B0604020202020204" pitchFamily="34" charset="0"/>
              <a:buChar char="•"/>
              <a:defRPr/>
            </a:pPr>
            <a:r>
              <a:rPr lang="en-US" sz="1500" dirty="0">
                <a:latin typeface="Proxima Nova" panose="02000506030000020004" pitchFamily="50" charset="0"/>
              </a:rPr>
              <a:t>Discuss one central point in each paragraph.</a:t>
            </a:r>
          </a:p>
          <a:p>
            <a:pPr marL="800100" lvl="1" indent="-342900" algn="l">
              <a:buFont typeface="Arial" panose="020B0604020202020204" pitchFamily="34" charset="0"/>
              <a:buChar char="•"/>
              <a:defRPr/>
            </a:pPr>
            <a:r>
              <a:rPr lang="en-US" dirty="0">
                <a:latin typeface="Proxima Nova" panose="02000506030000020004" pitchFamily="50" charset="0"/>
              </a:rPr>
              <a:t>Conclusion – The last paragraph to wrap up your essay.</a:t>
            </a:r>
          </a:p>
          <a:p>
            <a:pPr marL="1714500" lvl="3" indent="-342900" algn="l">
              <a:buFont typeface="Arial" panose="020B0604020202020204" pitchFamily="34" charset="0"/>
              <a:buChar char="•"/>
              <a:defRPr/>
            </a:pPr>
            <a:r>
              <a:rPr lang="en-US" sz="1500" dirty="0">
                <a:latin typeface="Proxima Nova" panose="02000506030000020004" pitchFamily="50" charset="0"/>
              </a:rPr>
              <a:t>The ending that the scholarship scorers to remember you.</a:t>
            </a:r>
          </a:p>
          <a:p>
            <a:pPr marL="1714500" lvl="3" indent="-342900" algn="l">
              <a:buFont typeface="Arial" panose="020B0604020202020204" pitchFamily="34" charset="0"/>
              <a:buChar char="•"/>
              <a:defRPr/>
            </a:pPr>
            <a:r>
              <a:rPr lang="en-US" sz="1500" dirty="0">
                <a:latin typeface="Proxima Nova" panose="02000506030000020004" pitchFamily="50" charset="0"/>
              </a:rPr>
              <a:t>Avoid “In conclusion,…” or “In short,…”</a:t>
            </a:r>
          </a:p>
          <a:p>
            <a:pPr marL="1714500" lvl="3" indent="-342900" algn="l">
              <a:buFont typeface="Arial" panose="020B0604020202020204" pitchFamily="34" charset="0"/>
              <a:buChar char="•"/>
              <a:defRPr/>
            </a:pPr>
            <a:endParaRPr lang="en-US" dirty="0">
              <a:latin typeface="Proxima Nova" panose="02000506030000020004" pitchFamily="50" charset="0"/>
            </a:endParaRPr>
          </a:p>
          <a:p>
            <a:pPr lvl="2" algn="l">
              <a:defRPr/>
            </a:pPr>
            <a:endParaRPr lang="en-US" dirty="0">
              <a:latin typeface="Proxima Nova" panose="02000506030000020004" pitchFamily="50" charset="0"/>
            </a:endParaRPr>
          </a:p>
          <a:p>
            <a:pPr marL="800100" lvl="1" indent="-342900" algn="l">
              <a:buFont typeface="Arial" panose="020B0604020202020204" pitchFamily="34" charset="0"/>
              <a:buChar char="•"/>
              <a:defRPr/>
            </a:pPr>
            <a:endParaRPr lang="en-US" dirty="0">
              <a:latin typeface="Proxima Nova" panose="02000506030000020004" pitchFamily="50" charset="0"/>
            </a:endParaRPr>
          </a:p>
          <a:p>
            <a:pPr algn="l" fontAlgn="auto">
              <a:spcAft>
                <a:spcPts val="0"/>
              </a:spcAft>
              <a:defRPr/>
            </a:pPr>
            <a:endParaRPr lang="en-US" dirty="0">
              <a:latin typeface="Proxima Nova" panose="02000506030000020004" pitchFamily="50" charset="0"/>
            </a:endParaRPr>
          </a:p>
          <a:p>
            <a:pPr algn="l" fontAlgn="auto">
              <a:spcAft>
                <a:spcPts val="0"/>
              </a:spcAft>
              <a:defRPr/>
            </a:pPr>
            <a:endParaRPr lang="en-US" dirty="0">
              <a:latin typeface="Proxima Nova" panose="02000506030000020004" pitchFamily="50" charset="0"/>
            </a:endParaRPr>
          </a:p>
          <a:p>
            <a:pPr algn="l" fontAlgn="auto">
              <a:spcAft>
                <a:spcPts val="0"/>
              </a:spcAft>
              <a:defRPr/>
            </a:pPr>
            <a:endParaRPr lang="en-US" dirty="0">
              <a:latin typeface="Proxima Nova" panose="02000506030000020004" pitchFamily="50" charset="0"/>
            </a:endParaRPr>
          </a:p>
        </p:txBody>
      </p:sp>
      <p:sp>
        <p:nvSpPr>
          <p:cNvPr id="4" name="Rectangle 3">
            <a:extLst>
              <a:ext uri="{FF2B5EF4-FFF2-40B4-BE49-F238E27FC236}">
                <a16:creationId xmlns:a16="http://schemas.microsoft.com/office/drawing/2014/main" id="{EEBE2DC5-B2B6-4603-B672-0A7FF9DA9568}"/>
              </a:ext>
            </a:extLst>
          </p:cNvPr>
          <p:cNvSpPr/>
          <p:nvPr/>
        </p:nvSpPr>
        <p:spPr>
          <a:xfrm>
            <a:off x="11244263" y="0"/>
            <a:ext cx="947737" cy="6858000"/>
          </a:xfrm>
          <a:prstGeom prst="rect">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B0EAFA45-22FC-4CD6-83F6-9F6CD33A279A}"/>
              </a:ext>
            </a:extLst>
          </p:cNvPr>
          <p:cNvSpPr/>
          <p:nvPr/>
        </p:nvSpPr>
        <p:spPr>
          <a:xfrm>
            <a:off x="0" y="6545263"/>
            <a:ext cx="12192000" cy="312737"/>
          </a:xfrm>
          <a:prstGeom prst="rect">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Isosceles Triangle 5">
            <a:extLst>
              <a:ext uri="{FF2B5EF4-FFF2-40B4-BE49-F238E27FC236}">
                <a16:creationId xmlns:a16="http://schemas.microsoft.com/office/drawing/2014/main" id="{DD999E24-05C0-4CCE-9D43-522F6928C1FF}"/>
              </a:ext>
            </a:extLst>
          </p:cNvPr>
          <p:cNvSpPr/>
          <p:nvPr/>
        </p:nvSpPr>
        <p:spPr>
          <a:xfrm>
            <a:off x="10431463" y="5773738"/>
            <a:ext cx="1625600" cy="771525"/>
          </a:xfrm>
          <a:prstGeom prst="triangle">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26" name="Title 1">
            <a:extLst>
              <a:ext uri="{FF2B5EF4-FFF2-40B4-BE49-F238E27FC236}">
                <a16:creationId xmlns:a16="http://schemas.microsoft.com/office/drawing/2014/main" id="{6060A7B6-8C49-4546-BF71-286CFE71FD58}"/>
              </a:ext>
            </a:extLst>
          </p:cNvPr>
          <p:cNvSpPr txBox="1">
            <a:spLocks noChangeArrowheads="1"/>
          </p:cNvSpPr>
          <p:nvPr/>
        </p:nvSpPr>
        <p:spPr bwMode="auto">
          <a:xfrm>
            <a:off x="3706509" y="184826"/>
            <a:ext cx="4778983" cy="844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pPr>
            <a:r>
              <a:rPr lang="en-US" altLang="en-US" sz="5400" dirty="0">
                <a:solidFill>
                  <a:srgbClr val="1F988B"/>
                </a:solidFill>
                <a:latin typeface="Akzidenz-Grotesk BQ MedCnd" panose="02000606020000020004" pitchFamily="50" charset="0"/>
              </a:rPr>
              <a:t>Scholarship Essay Tips</a:t>
            </a:r>
          </a:p>
        </p:txBody>
      </p:sp>
      <p:sp>
        <p:nvSpPr>
          <p:cNvPr id="2" name="TextBox 1">
            <a:extLst>
              <a:ext uri="{FF2B5EF4-FFF2-40B4-BE49-F238E27FC236}">
                <a16:creationId xmlns:a16="http://schemas.microsoft.com/office/drawing/2014/main" id="{5DC92233-76C1-4692-8AA9-212C38048AD9}"/>
              </a:ext>
            </a:extLst>
          </p:cNvPr>
          <p:cNvSpPr txBox="1"/>
          <p:nvPr/>
        </p:nvSpPr>
        <p:spPr>
          <a:xfrm>
            <a:off x="6116907" y="1514177"/>
            <a:ext cx="5127356" cy="4616648"/>
          </a:xfrm>
          <a:prstGeom prst="rect">
            <a:avLst/>
          </a:prstGeom>
          <a:noFill/>
        </p:spPr>
        <p:txBody>
          <a:bodyPr wrap="square" rtlCol="0">
            <a:spAutoFit/>
          </a:bodyPr>
          <a:lstStyle/>
          <a:p>
            <a:pPr marL="800100" lvl="1" indent="-342900" algn="l">
              <a:buFont typeface="Arial" panose="020B0604020202020204" pitchFamily="34" charset="0"/>
              <a:buChar char="•"/>
              <a:defRPr/>
            </a:pPr>
            <a:r>
              <a:rPr lang="en-US" sz="2000" dirty="0">
                <a:latin typeface="Proxima Nova" panose="02000506030000020004" pitchFamily="50" charset="0"/>
              </a:rPr>
              <a:t>What’s the Right Scholarship Essay Format &amp; Structure. </a:t>
            </a:r>
          </a:p>
          <a:p>
            <a:pPr marL="1257300" lvl="2" indent="-342900">
              <a:buFont typeface="Arial" panose="020B0604020202020204" pitchFamily="34" charset="0"/>
              <a:buChar char="•"/>
              <a:defRPr/>
            </a:pPr>
            <a:r>
              <a:rPr lang="en-US" sz="1900" dirty="0">
                <a:latin typeface="Proxima Nova" panose="02000506030000020004" pitchFamily="50" charset="0"/>
              </a:rPr>
              <a:t>(</a:t>
            </a:r>
            <a:r>
              <a:rPr lang="en-US" sz="1900" dirty="0">
                <a:latin typeface="Proxima Nova" panose="02000506030000020004" pitchFamily="50" charset="0"/>
                <a:hlinkClick r:id="rId3"/>
              </a:rPr>
              <a:t>https://www.goingmerry.com/blog/scholarship-essay-format/</a:t>
            </a:r>
            <a:r>
              <a:rPr lang="en-US" sz="1900" dirty="0">
                <a:latin typeface="Proxima Nova" panose="02000506030000020004" pitchFamily="50" charset="0"/>
              </a:rPr>
              <a:t>)</a:t>
            </a:r>
          </a:p>
          <a:p>
            <a:pPr lvl="1" algn="l">
              <a:defRPr/>
            </a:pPr>
            <a:endParaRPr lang="en-US" sz="1000" dirty="0">
              <a:latin typeface="Proxima Nova" panose="02000506030000020004" pitchFamily="50" charset="0"/>
            </a:endParaRPr>
          </a:p>
          <a:p>
            <a:pPr marL="800100" lvl="1" indent="-342900" algn="l">
              <a:buFont typeface="Arial" panose="020B0604020202020204" pitchFamily="34" charset="0"/>
              <a:buChar char="•"/>
              <a:defRPr/>
            </a:pPr>
            <a:r>
              <a:rPr lang="en-US" sz="2000" dirty="0">
                <a:latin typeface="Proxima Nova" panose="02000506030000020004" pitchFamily="50" charset="0"/>
              </a:rPr>
              <a:t>Essay Writing – Outlines. </a:t>
            </a:r>
          </a:p>
          <a:p>
            <a:pPr marL="1257300" lvl="2" indent="-342900">
              <a:buFont typeface="Arial" panose="020B0604020202020204" pitchFamily="34" charset="0"/>
              <a:buChar char="•"/>
              <a:defRPr/>
            </a:pPr>
            <a:r>
              <a:rPr lang="en-US" sz="1900" dirty="0">
                <a:latin typeface="Proxima Nova" panose="02000506030000020004" pitchFamily="50" charset="0"/>
              </a:rPr>
              <a:t>(</a:t>
            </a:r>
            <a:r>
              <a:rPr lang="en-US" sz="1900" dirty="0">
                <a:latin typeface="Proxima Nova" panose="02000506030000020004" pitchFamily="50" charset="0"/>
                <a:hlinkClick r:id="rId4"/>
              </a:rPr>
              <a:t>https://natureofwriting.com/courses/essay-writing/lessons/the-writing-process/topic/outlines/</a:t>
            </a:r>
            <a:r>
              <a:rPr lang="en-US" sz="1900" dirty="0">
                <a:latin typeface="Proxima Nova" panose="02000506030000020004" pitchFamily="50" charset="0"/>
              </a:rPr>
              <a:t>)</a:t>
            </a:r>
          </a:p>
          <a:p>
            <a:pPr marL="800100" lvl="1" indent="-342900" algn="l">
              <a:buFont typeface="Arial" panose="020B0604020202020204" pitchFamily="34" charset="0"/>
              <a:buChar char="•"/>
              <a:defRPr/>
            </a:pPr>
            <a:endParaRPr lang="en-US" sz="1000" dirty="0">
              <a:latin typeface="Proxima Nova" panose="02000506030000020004" pitchFamily="50" charset="0"/>
            </a:endParaRPr>
          </a:p>
          <a:p>
            <a:pPr marL="800100" lvl="1" indent="-342900" algn="l">
              <a:buFont typeface="Arial" panose="020B0604020202020204" pitchFamily="34" charset="0"/>
              <a:buChar char="•"/>
              <a:defRPr/>
            </a:pPr>
            <a:r>
              <a:rPr lang="en-US" sz="2000" dirty="0">
                <a:latin typeface="Proxima Nova" panose="02000506030000020004" pitchFamily="50" charset="0"/>
              </a:rPr>
              <a:t>Use This Scholarship Essay [w/example]. </a:t>
            </a:r>
          </a:p>
          <a:p>
            <a:pPr marL="1257300" lvl="2" indent="-342900">
              <a:buFont typeface="Arial" panose="020B0604020202020204" pitchFamily="34" charset="0"/>
              <a:buChar char="•"/>
              <a:defRPr/>
            </a:pPr>
            <a:r>
              <a:rPr lang="en-US" sz="1900" dirty="0">
                <a:latin typeface="Proxima Nova" panose="02000506030000020004" pitchFamily="50" charset="0"/>
              </a:rPr>
              <a:t>(</a:t>
            </a:r>
            <a:r>
              <a:rPr lang="en-US" sz="1900" dirty="0">
                <a:latin typeface="Proxima Nova" panose="02000506030000020004" pitchFamily="50" charset="0"/>
                <a:hlinkClick r:id="rId5"/>
              </a:rPr>
              <a:t>https://scholarshipowl.com/blog/apply-for-scholarships/use-this-scholarship-essay-format/</a:t>
            </a:r>
            <a:r>
              <a:rPr lang="en-US" sz="1900" dirty="0">
                <a:latin typeface="Proxima Nova" panose="02000506030000020004" pitchFamily="50" charset="0"/>
              </a:rPr>
              <a:t>) </a:t>
            </a:r>
          </a:p>
          <a:p>
            <a:endParaRPr lang="en-US" dirty="0"/>
          </a:p>
        </p:txBody>
      </p:sp>
      <p:sp>
        <p:nvSpPr>
          <p:cNvPr id="8" name="TextBox 7">
            <a:extLst>
              <a:ext uri="{FF2B5EF4-FFF2-40B4-BE49-F238E27FC236}">
                <a16:creationId xmlns:a16="http://schemas.microsoft.com/office/drawing/2014/main" id="{CAEEE287-06FF-43F8-9506-381506E82CA8}"/>
              </a:ext>
            </a:extLst>
          </p:cNvPr>
          <p:cNvSpPr txBox="1">
            <a:spLocks noChangeArrowheads="1"/>
          </p:cNvSpPr>
          <p:nvPr/>
        </p:nvSpPr>
        <p:spPr bwMode="auto">
          <a:xfrm>
            <a:off x="7669344" y="6188684"/>
            <a:ext cx="102731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rgbClr val="58585A"/>
                </a:solidFill>
                <a:latin typeface="Akzidenz-Grotesk BQ BoldCnd" panose="02000506050000020004" pitchFamily="50" charset="0"/>
              </a:rPr>
              <a:t>wdt.edu</a:t>
            </a:r>
          </a:p>
        </p:txBody>
      </p:sp>
      <p:pic>
        <p:nvPicPr>
          <p:cNvPr id="9" name="Picture 10">
            <a:extLst>
              <a:ext uri="{FF2B5EF4-FFF2-40B4-BE49-F238E27FC236}">
                <a16:creationId xmlns:a16="http://schemas.microsoft.com/office/drawing/2014/main" id="{F60CC7EC-E4AD-460B-9E91-30EE7B64E1F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p:blipFill>
        <p:spPr bwMode="auto">
          <a:xfrm>
            <a:off x="8762231" y="6098793"/>
            <a:ext cx="1119187" cy="43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a:extLst>
              <a:ext uri="{FF2B5EF4-FFF2-40B4-BE49-F238E27FC236}">
                <a16:creationId xmlns:a16="http://schemas.microsoft.com/office/drawing/2014/main" id="{6734253F-1DFD-48BE-BB74-A455BA613C4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9972415" y="5985931"/>
            <a:ext cx="487438" cy="49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0352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D958B90-7F0C-4588-B5CC-B2A7FEB9577D}"/>
              </a:ext>
            </a:extLst>
          </p:cNvPr>
          <p:cNvSpPr>
            <a:spLocks noGrp="1"/>
          </p:cNvSpPr>
          <p:nvPr>
            <p:ph type="subTitle" idx="1"/>
          </p:nvPr>
        </p:nvSpPr>
        <p:spPr>
          <a:xfrm>
            <a:off x="4854102" y="1205192"/>
            <a:ext cx="6390161" cy="4962148"/>
          </a:xfrm>
        </p:spPr>
        <p:txBody>
          <a:bodyPr rtlCol="0">
            <a:normAutofit/>
          </a:bodyPr>
          <a:lstStyle/>
          <a:p>
            <a:pPr algn="l" fontAlgn="auto">
              <a:spcAft>
                <a:spcPts val="0"/>
              </a:spcAft>
              <a:defRPr/>
            </a:pPr>
            <a:r>
              <a:rPr lang="en-US" dirty="0">
                <a:solidFill>
                  <a:srgbClr val="DF5C26"/>
                </a:solidFill>
                <a:latin typeface="Proxima Nova" panose="02000506030000020004" pitchFamily="50" charset="0"/>
              </a:rPr>
              <a:t>Additional Resources:</a:t>
            </a:r>
          </a:p>
          <a:p>
            <a:pPr marL="342900" indent="-342900" algn="l" fontAlgn="auto">
              <a:spcAft>
                <a:spcPts val="0"/>
              </a:spcAft>
              <a:buFont typeface="Arial" panose="020B0604020202020204" pitchFamily="34" charset="0"/>
              <a:buChar char="•"/>
              <a:defRPr/>
            </a:pPr>
            <a:r>
              <a:rPr lang="en-US" b="1" dirty="0">
                <a:solidFill>
                  <a:srgbClr val="1F988B"/>
                </a:solidFill>
                <a:latin typeface="Proxima Nova" panose="02000506030000020004" pitchFamily="50" charset="0"/>
              </a:rPr>
              <a:t>Brainstorming:</a:t>
            </a:r>
          </a:p>
          <a:p>
            <a:pPr marL="800100" lvl="1" indent="-342900" algn="l">
              <a:buFont typeface="Arial" panose="020B0604020202020204" pitchFamily="34" charset="0"/>
              <a:buChar char="•"/>
              <a:defRPr/>
            </a:pPr>
            <a:r>
              <a:rPr lang="en-US" sz="1900" dirty="0">
                <a:latin typeface="Proxima Nova" panose="02000506030000020004" pitchFamily="50" charset="0"/>
              </a:rPr>
              <a:t>Brainstorm Common Scholarship Essay Questions.</a:t>
            </a:r>
          </a:p>
          <a:p>
            <a:pPr marL="1257300" lvl="2" indent="-342900" algn="l">
              <a:buFont typeface="Arial" panose="020B0604020202020204" pitchFamily="34" charset="0"/>
              <a:buChar char="•"/>
              <a:defRPr/>
            </a:pPr>
            <a:r>
              <a:rPr lang="en-US" sz="1700" dirty="0">
                <a:latin typeface="Proxima Nova" panose="02000506030000020004" pitchFamily="50" charset="0"/>
              </a:rPr>
              <a:t>(</a:t>
            </a:r>
            <a:r>
              <a:rPr lang="en-US" sz="1700" dirty="0">
                <a:latin typeface="Proxima Nova" panose="02000506030000020004" pitchFamily="50" charset="0"/>
                <a:hlinkClick r:id="rId2"/>
              </a:rPr>
              <a:t>https://www.fastweb.com/college-scholarships/articles/brainstorm-common-scholarship-essay-questions</a:t>
            </a:r>
            <a:r>
              <a:rPr lang="en-US" sz="1700" dirty="0">
                <a:latin typeface="Proxima Nova" panose="02000506030000020004" pitchFamily="50" charset="0"/>
              </a:rPr>
              <a:t>)</a:t>
            </a:r>
          </a:p>
          <a:p>
            <a:pPr marL="1257300" lvl="2" indent="-342900" algn="l">
              <a:buFont typeface="Arial" panose="020B0604020202020204" pitchFamily="34" charset="0"/>
              <a:buChar char="•"/>
              <a:defRPr/>
            </a:pPr>
            <a:endParaRPr lang="en-US" sz="1000" dirty="0">
              <a:latin typeface="Proxima Nova" panose="02000506030000020004" pitchFamily="50" charset="0"/>
            </a:endParaRPr>
          </a:p>
          <a:p>
            <a:pPr marL="800100" lvl="1" indent="-342900" algn="l">
              <a:buFont typeface="Arial" panose="020B0604020202020204" pitchFamily="34" charset="0"/>
              <a:buChar char="•"/>
              <a:defRPr/>
            </a:pPr>
            <a:r>
              <a:rPr lang="en-US" sz="1900" dirty="0">
                <a:latin typeface="Proxima Nova" panose="02000506030000020004" pitchFamily="50" charset="0"/>
              </a:rPr>
              <a:t>Essay Writing – Brainstorming Strategies.</a:t>
            </a:r>
          </a:p>
          <a:p>
            <a:pPr marL="1257300" lvl="2" indent="-342900" algn="l">
              <a:buFont typeface="Arial" panose="020B0604020202020204" pitchFamily="34" charset="0"/>
              <a:buChar char="•"/>
              <a:defRPr/>
            </a:pPr>
            <a:r>
              <a:rPr lang="en-US" sz="1700" dirty="0">
                <a:latin typeface="Proxima Nova" panose="02000506030000020004" pitchFamily="50" charset="0"/>
              </a:rPr>
              <a:t>(</a:t>
            </a:r>
            <a:r>
              <a:rPr lang="en-US" sz="1700" dirty="0">
                <a:latin typeface="Proxima Nova" panose="02000506030000020004" pitchFamily="50" charset="0"/>
                <a:hlinkClick r:id="rId3"/>
              </a:rPr>
              <a:t>https://natureofwriting.com/courses/essay-writing/lessons/the-writing-process/topic/brainstorming-strategies/</a:t>
            </a:r>
            <a:r>
              <a:rPr lang="en-US" sz="1700" dirty="0">
                <a:latin typeface="Proxima Nova" panose="02000506030000020004" pitchFamily="50" charset="0"/>
              </a:rPr>
              <a:t>) </a:t>
            </a:r>
          </a:p>
          <a:p>
            <a:pPr marL="800100" lvl="1" indent="-342900" algn="l">
              <a:buFont typeface="Arial" panose="020B0604020202020204" pitchFamily="34" charset="0"/>
              <a:buChar char="•"/>
              <a:defRPr/>
            </a:pPr>
            <a:endParaRPr lang="en-US" sz="1100" dirty="0">
              <a:latin typeface="Proxima Nova" panose="02000506030000020004" pitchFamily="50" charset="0"/>
            </a:endParaRPr>
          </a:p>
          <a:p>
            <a:pPr marL="800100" lvl="1" indent="-342900" algn="l">
              <a:buFont typeface="Arial" panose="020B0604020202020204" pitchFamily="34" charset="0"/>
              <a:buChar char="•"/>
              <a:defRPr/>
            </a:pPr>
            <a:r>
              <a:rPr lang="en-US" sz="1900" dirty="0">
                <a:latin typeface="Proxima Nova" panose="02000506030000020004" pitchFamily="50" charset="0"/>
              </a:rPr>
              <a:t>Essay Planning &amp; Writing Process Handouts from San Jose State University Writing Center.</a:t>
            </a:r>
          </a:p>
          <a:p>
            <a:pPr marL="1257300" lvl="2" indent="-342900" algn="l">
              <a:buFont typeface="Arial" panose="020B0604020202020204" pitchFamily="34" charset="0"/>
              <a:buChar char="•"/>
              <a:defRPr/>
            </a:pPr>
            <a:r>
              <a:rPr lang="en-US" sz="1700" dirty="0">
                <a:latin typeface="Proxima Nova" panose="02000506030000020004" pitchFamily="50" charset="0"/>
              </a:rPr>
              <a:t>(</a:t>
            </a:r>
            <a:r>
              <a:rPr lang="en-US" sz="1700" dirty="0">
                <a:latin typeface="Proxima Nova" panose="02000506030000020004" pitchFamily="50" charset="0"/>
                <a:hlinkClick r:id="rId4"/>
              </a:rPr>
              <a:t>https://www.sjsu.edu/writingcenter/resources/handouts/</a:t>
            </a:r>
            <a:r>
              <a:rPr lang="en-US" sz="1700" dirty="0">
                <a:latin typeface="Proxima Nova" panose="02000506030000020004" pitchFamily="50" charset="0"/>
              </a:rPr>
              <a:t> )</a:t>
            </a:r>
          </a:p>
          <a:p>
            <a:pPr lvl="1" algn="l">
              <a:defRPr/>
            </a:pPr>
            <a:endParaRPr lang="en-US" dirty="0">
              <a:latin typeface="Proxima Nova" panose="02000506030000020004" pitchFamily="50" charset="0"/>
            </a:endParaRPr>
          </a:p>
          <a:p>
            <a:pPr marL="800100" lvl="1" indent="-342900" algn="l">
              <a:buFont typeface="Arial" panose="020B0604020202020204" pitchFamily="34" charset="0"/>
              <a:buChar char="•"/>
              <a:defRPr/>
            </a:pPr>
            <a:endParaRPr lang="en-US" dirty="0">
              <a:latin typeface="Proxima Nova" panose="02000506030000020004" pitchFamily="50" charset="0"/>
            </a:endParaRPr>
          </a:p>
          <a:p>
            <a:pPr marL="800100" lvl="1" indent="-342900" algn="l">
              <a:buFont typeface="Arial" panose="020B0604020202020204" pitchFamily="34" charset="0"/>
              <a:buChar char="•"/>
              <a:defRPr/>
            </a:pPr>
            <a:endParaRPr lang="en-US" dirty="0">
              <a:latin typeface="Proxima Nova" panose="02000506030000020004" pitchFamily="50" charset="0"/>
            </a:endParaRPr>
          </a:p>
          <a:p>
            <a:pPr algn="l" fontAlgn="auto">
              <a:spcAft>
                <a:spcPts val="0"/>
              </a:spcAft>
              <a:defRPr/>
            </a:pPr>
            <a:endParaRPr lang="en-US" dirty="0">
              <a:latin typeface="Proxima Nova" panose="02000506030000020004" pitchFamily="50" charset="0"/>
            </a:endParaRPr>
          </a:p>
          <a:p>
            <a:pPr algn="l" fontAlgn="auto">
              <a:spcAft>
                <a:spcPts val="0"/>
              </a:spcAft>
              <a:defRPr/>
            </a:pPr>
            <a:endParaRPr lang="en-US" dirty="0">
              <a:latin typeface="Proxima Nova" panose="02000506030000020004" pitchFamily="50" charset="0"/>
            </a:endParaRPr>
          </a:p>
          <a:p>
            <a:pPr algn="l" fontAlgn="auto">
              <a:spcAft>
                <a:spcPts val="0"/>
              </a:spcAft>
              <a:defRPr/>
            </a:pPr>
            <a:endParaRPr lang="en-US" dirty="0">
              <a:latin typeface="Proxima Nova" panose="02000506030000020004" pitchFamily="50" charset="0"/>
            </a:endParaRPr>
          </a:p>
        </p:txBody>
      </p:sp>
      <p:sp>
        <p:nvSpPr>
          <p:cNvPr id="4" name="Rectangle 3">
            <a:extLst>
              <a:ext uri="{FF2B5EF4-FFF2-40B4-BE49-F238E27FC236}">
                <a16:creationId xmlns:a16="http://schemas.microsoft.com/office/drawing/2014/main" id="{EEBE2DC5-B2B6-4603-B672-0A7FF9DA9568}"/>
              </a:ext>
            </a:extLst>
          </p:cNvPr>
          <p:cNvSpPr/>
          <p:nvPr/>
        </p:nvSpPr>
        <p:spPr>
          <a:xfrm>
            <a:off x="11244263" y="0"/>
            <a:ext cx="947737" cy="6858000"/>
          </a:xfrm>
          <a:prstGeom prst="rect">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B0EAFA45-22FC-4CD6-83F6-9F6CD33A279A}"/>
              </a:ext>
            </a:extLst>
          </p:cNvPr>
          <p:cNvSpPr/>
          <p:nvPr/>
        </p:nvSpPr>
        <p:spPr>
          <a:xfrm>
            <a:off x="0" y="6545263"/>
            <a:ext cx="12192000" cy="312737"/>
          </a:xfrm>
          <a:prstGeom prst="rect">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Isosceles Triangle 5">
            <a:extLst>
              <a:ext uri="{FF2B5EF4-FFF2-40B4-BE49-F238E27FC236}">
                <a16:creationId xmlns:a16="http://schemas.microsoft.com/office/drawing/2014/main" id="{DD999E24-05C0-4CCE-9D43-522F6928C1FF}"/>
              </a:ext>
            </a:extLst>
          </p:cNvPr>
          <p:cNvSpPr/>
          <p:nvPr/>
        </p:nvSpPr>
        <p:spPr>
          <a:xfrm>
            <a:off x="10431463" y="5773738"/>
            <a:ext cx="1625600" cy="771525"/>
          </a:xfrm>
          <a:prstGeom prst="triangle">
            <a:avLst/>
          </a:prstGeom>
          <a:solidFill>
            <a:srgbClr val="1F98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26" name="Title 1">
            <a:extLst>
              <a:ext uri="{FF2B5EF4-FFF2-40B4-BE49-F238E27FC236}">
                <a16:creationId xmlns:a16="http://schemas.microsoft.com/office/drawing/2014/main" id="{6060A7B6-8C49-4546-BF71-286CFE71FD58}"/>
              </a:ext>
            </a:extLst>
          </p:cNvPr>
          <p:cNvSpPr txBox="1">
            <a:spLocks noChangeArrowheads="1"/>
          </p:cNvSpPr>
          <p:nvPr/>
        </p:nvSpPr>
        <p:spPr bwMode="auto">
          <a:xfrm>
            <a:off x="1248569" y="0"/>
            <a:ext cx="96948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pPr>
            <a:r>
              <a:rPr lang="en-US" altLang="en-US" sz="5400" dirty="0">
                <a:solidFill>
                  <a:srgbClr val="1F988B"/>
                </a:solidFill>
                <a:latin typeface="Akzidenz-Grotesk BQ MedCnd" panose="02000606020000020004" pitchFamily="50" charset="0"/>
              </a:rPr>
              <a:t>Scholarship Essay Tips</a:t>
            </a:r>
          </a:p>
        </p:txBody>
      </p:sp>
      <p:pic>
        <p:nvPicPr>
          <p:cNvPr id="10" name="Picture 9" descr="Shape&#10;&#10;Description automatically generated">
            <a:extLst>
              <a:ext uri="{FF2B5EF4-FFF2-40B4-BE49-F238E27FC236}">
                <a16:creationId xmlns:a16="http://schemas.microsoft.com/office/drawing/2014/main" id="{E538CA82-836B-48BB-B494-7CC957E4A3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0473" y="1905000"/>
            <a:ext cx="4297680" cy="2865120"/>
          </a:xfrm>
          <a:prstGeom prst="rect">
            <a:avLst/>
          </a:prstGeom>
        </p:spPr>
      </p:pic>
      <p:sp>
        <p:nvSpPr>
          <p:cNvPr id="12" name="TextBox 7">
            <a:extLst>
              <a:ext uri="{FF2B5EF4-FFF2-40B4-BE49-F238E27FC236}">
                <a16:creationId xmlns:a16="http://schemas.microsoft.com/office/drawing/2014/main" id="{4AF9A264-9449-4F63-B69F-CA9A39FD877B}"/>
              </a:ext>
            </a:extLst>
          </p:cNvPr>
          <p:cNvSpPr txBox="1">
            <a:spLocks noChangeArrowheads="1"/>
          </p:cNvSpPr>
          <p:nvPr/>
        </p:nvSpPr>
        <p:spPr bwMode="auto">
          <a:xfrm>
            <a:off x="7717984" y="6159500"/>
            <a:ext cx="102731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rgbClr val="58585A"/>
                </a:solidFill>
                <a:latin typeface="Akzidenz-Grotesk BQ BoldCnd" panose="02000506050000020004" pitchFamily="50" charset="0"/>
              </a:rPr>
              <a:t>wdt.edu</a:t>
            </a:r>
          </a:p>
        </p:txBody>
      </p:sp>
      <p:pic>
        <p:nvPicPr>
          <p:cNvPr id="13" name="Picture 10">
            <a:extLst>
              <a:ext uri="{FF2B5EF4-FFF2-40B4-BE49-F238E27FC236}">
                <a16:creationId xmlns:a16="http://schemas.microsoft.com/office/drawing/2014/main" id="{AAE876DA-718C-4105-88D3-9091FD7F06B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p:blipFill>
        <p:spPr bwMode="auto">
          <a:xfrm>
            <a:off x="8810871" y="6069609"/>
            <a:ext cx="1119187" cy="43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a:extLst>
              <a:ext uri="{FF2B5EF4-FFF2-40B4-BE49-F238E27FC236}">
                <a16:creationId xmlns:a16="http://schemas.microsoft.com/office/drawing/2014/main" id="{FDB16893-FEDB-44EC-B3A1-814DB57796F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10021055" y="5956747"/>
            <a:ext cx="487438" cy="49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3897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6D8C9D6AE79A5489A6F39FB3C185813" ma:contentTypeVersion="13" ma:contentTypeDescription="Create a new document." ma:contentTypeScope="" ma:versionID="3131e7a8c2fc5c6589713a8a605615b1">
  <xsd:schema xmlns:xsd="http://www.w3.org/2001/XMLSchema" xmlns:xs="http://www.w3.org/2001/XMLSchema" xmlns:p="http://schemas.microsoft.com/office/2006/metadata/properties" xmlns:ns3="e95ec880-a2c0-41bd-975d-390b2cfa3de1" xmlns:ns4="6babdcdd-9d21-4f75-8ed2-c3c4a6997b54" targetNamespace="http://schemas.microsoft.com/office/2006/metadata/properties" ma:root="true" ma:fieldsID="40445214f237aa22cd3635f8702204f5" ns3:_="" ns4:_="">
    <xsd:import namespace="e95ec880-a2c0-41bd-975d-390b2cfa3de1"/>
    <xsd:import namespace="6babdcdd-9d21-4f75-8ed2-c3c4a6997b5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5ec880-a2c0-41bd-975d-390b2cfa3d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abdcdd-9d21-4f75-8ed2-c3c4a6997b5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6525AF-A1B1-4868-B7C6-AF9824B8ADA2}">
  <ds:schemaRefs>
    <ds:schemaRef ds:uri="http://schemas.microsoft.com/sharepoint/v3/contenttype/forms"/>
  </ds:schemaRefs>
</ds:datastoreItem>
</file>

<file path=customXml/itemProps2.xml><?xml version="1.0" encoding="utf-8"?>
<ds:datastoreItem xmlns:ds="http://schemas.openxmlformats.org/officeDocument/2006/customXml" ds:itemID="{81E5367E-F5C8-4DB1-99F1-AACE68AE8C4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5DB0AC7-13DC-4617-9136-4053DE5376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5ec880-a2c0-41bd-975d-390b2cfa3de1"/>
    <ds:schemaRef ds:uri="6babdcdd-9d21-4f75-8ed2-c3c4a6997b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9660</TotalTime>
  <Words>1735</Words>
  <Application>Microsoft Office PowerPoint</Application>
  <PresentationFormat>Widescreen</PresentationFormat>
  <Paragraphs>280</Paragraphs>
  <Slides>22</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Akzidenz-Grotesk BQ BoldCnd</vt:lpstr>
      <vt:lpstr>Akzidenz-Grotesk BQ MedCnd</vt:lpstr>
      <vt:lpstr>Arial</vt:lpstr>
      <vt:lpstr>Calibri</vt:lpstr>
      <vt:lpstr>Calibri Light</vt:lpstr>
      <vt:lpstr>Proxima Nova</vt:lpstr>
      <vt:lpstr>Wingdings</vt:lpstr>
      <vt:lpstr>Office Theme</vt:lpstr>
      <vt:lpstr>Learn.Do.Now.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More Scholarship Opportunities at WDTC</vt:lpstr>
      <vt:lpstr>PowerPoint Presentation</vt:lpstr>
      <vt:lpstr>PowerPoint Presentation</vt:lpstr>
      <vt:lpstr>You do not have to be accepted into WDTC before applying for Build Dakota Scholarship &amp; WDT Foundation Scholarships, but you do need to have applied to the college to receive a “student ID number.”   Then, you can start the scholarship application.  Free to Apply to WDTC at   https://wdt-applynow.force.com/apply/</vt:lpstr>
      <vt:lpstr>PowerPoint Presentation</vt:lpstr>
      <vt:lpstr>Learn.Do.Now.</vt:lpstr>
    </vt:vector>
  </TitlesOfParts>
  <Company>Western Dakota 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Nicolaisen, Megan</dc:creator>
  <cp:lastModifiedBy>Supboon, Chutima</cp:lastModifiedBy>
  <cp:revision>61</cp:revision>
  <dcterms:created xsi:type="dcterms:W3CDTF">2016-07-07T21:35:15Z</dcterms:created>
  <dcterms:modified xsi:type="dcterms:W3CDTF">2023-01-18T21:31:38Z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0x01010046D8C9D6AE79A5489A6F39FB3C185813</vt:lpwstr>
  </property>
</Properties>
</file>