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9"/>
  </p:notesMasterIdLst>
  <p:sldIdLst>
    <p:sldId id="256" r:id="rId5"/>
    <p:sldId id="333" r:id="rId6"/>
    <p:sldId id="423" r:id="rId7"/>
    <p:sldId id="386" r:id="rId8"/>
    <p:sldId id="389" r:id="rId9"/>
    <p:sldId id="420" r:id="rId10"/>
    <p:sldId id="328" r:id="rId11"/>
    <p:sldId id="421" r:id="rId12"/>
    <p:sldId id="392" r:id="rId13"/>
    <p:sldId id="424" r:id="rId14"/>
    <p:sldId id="425" r:id="rId15"/>
    <p:sldId id="427" r:id="rId16"/>
    <p:sldId id="428" r:id="rId17"/>
    <p:sldId id="340" r:id="rId18"/>
  </p:sldIdLst>
  <p:sldSz cx="12192000" cy="6858000"/>
  <p:notesSz cx="7010400" cy="9296400"/>
  <p:embeddedFontLst>
    <p:embeddedFont>
      <p:font typeface="Akzidenz-Grotesk BQ BoldCnd" panose="02000506050000020004" pitchFamily="50" charset="0"/>
      <p:bold r:id="rId20"/>
      <p:boldItalic r:id="rId21"/>
    </p:embeddedFont>
    <p:embeddedFont>
      <p:font typeface="Akzidenz-Grotesk BQ MedCnd" panose="02000606020000020004" pitchFamily="50" charset="0"/>
      <p:regular r:id="rId22"/>
      <p:italic r:id="rId23"/>
    </p:embeddedFont>
    <p:embeddedFont>
      <p:font typeface="Proxima Nova" panose="020B050303050206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5C26"/>
    <a:srgbClr val="1F988B"/>
    <a:srgbClr val="58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pboon, Chutima" userId="5378007e-3db1-46d8-980a-ecb058b517e9" providerId="ADAL" clId="{D4488BD8-530B-4705-937C-461C4B73CABC}"/>
    <pc:docChg chg="modSld modNotesMaster">
      <pc:chgData name="Supboon, Chutima" userId="5378007e-3db1-46d8-980a-ecb058b517e9" providerId="ADAL" clId="{D4488BD8-530B-4705-937C-461C4B73CABC}" dt="2025-02-11T22:37:10.404" v="71" actId="20577"/>
      <pc:docMkLst>
        <pc:docMk/>
      </pc:docMkLst>
      <pc:sldChg chg="addSp delSp modSp mod">
        <pc:chgData name="Supboon, Chutima" userId="5378007e-3db1-46d8-980a-ecb058b517e9" providerId="ADAL" clId="{D4488BD8-530B-4705-937C-461C4B73CABC}" dt="2025-02-11T22:35:38.848" v="16" actId="478"/>
        <pc:sldMkLst>
          <pc:docMk/>
          <pc:sldMk cId="0" sldId="256"/>
        </pc:sldMkLst>
        <pc:spChg chg="add del mod">
          <ac:chgData name="Supboon, Chutima" userId="5378007e-3db1-46d8-980a-ecb058b517e9" providerId="ADAL" clId="{D4488BD8-530B-4705-937C-461C4B73CABC}" dt="2025-02-11T22:35:38.848" v="16" actId="478"/>
          <ac:spMkLst>
            <pc:docMk/>
            <pc:sldMk cId="0" sldId="256"/>
            <ac:spMk id="8" creationId="{F5C01EA7-B596-D85E-F693-C74C1C78FCC7}"/>
          </ac:spMkLst>
        </pc:spChg>
        <pc:spChg chg="del">
          <ac:chgData name="Supboon, Chutima" userId="5378007e-3db1-46d8-980a-ecb058b517e9" providerId="ADAL" clId="{D4488BD8-530B-4705-937C-461C4B73CABC}" dt="2025-02-11T22:35:03.925" v="11" actId="478"/>
          <ac:spMkLst>
            <pc:docMk/>
            <pc:sldMk cId="0" sldId="256"/>
            <ac:spMk id="2051" creationId="{A27D309F-1C2F-4FCE-86B2-D4DDA37E1581}"/>
          </ac:spMkLst>
        </pc:spChg>
        <pc:spChg chg="mod">
          <ac:chgData name="Supboon, Chutima" userId="5378007e-3db1-46d8-980a-ecb058b517e9" providerId="ADAL" clId="{D4488BD8-530B-4705-937C-461C4B73CABC}" dt="2025-02-11T22:35:33.224" v="15" actId="1076"/>
          <ac:spMkLst>
            <pc:docMk/>
            <pc:sldMk cId="0" sldId="256"/>
            <ac:spMk id="2055" creationId="{F7A73249-5E43-4182-B4B5-A89543E47540}"/>
          </ac:spMkLst>
        </pc:spChg>
        <pc:picChg chg="mod">
          <ac:chgData name="Supboon, Chutima" userId="5378007e-3db1-46d8-980a-ecb058b517e9" providerId="ADAL" clId="{D4488BD8-530B-4705-937C-461C4B73CABC}" dt="2025-02-11T22:35:13.571" v="13" actId="1076"/>
          <ac:picMkLst>
            <pc:docMk/>
            <pc:sldMk cId="0" sldId="256"/>
            <ac:picMk id="7" creationId="{50F87C3A-00A0-C642-FC18-872F001DAABC}"/>
          </ac:picMkLst>
        </pc:picChg>
      </pc:sldChg>
      <pc:sldChg chg="modNotes">
        <pc:chgData name="Supboon, Chutima" userId="5378007e-3db1-46d8-980a-ecb058b517e9" providerId="ADAL" clId="{D4488BD8-530B-4705-937C-461C4B73CABC}" dt="2025-02-11T01:56:15.720" v="10"/>
        <pc:sldMkLst>
          <pc:docMk/>
          <pc:sldMk cId="1439623126" sldId="328"/>
        </pc:sldMkLst>
      </pc:sldChg>
      <pc:sldChg chg="modNotes">
        <pc:chgData name="Supboon, Chutima" userId="5378007e-3db1-46d8-980a-ecb058b517e9" providerId="ADAL" clId="{D4488BD8-530B-4705-937C-461C4B73CABC}" dt="2025-02-11T01:56:15.720" v="10"/>
        <pc:sldMkLst>
          <pc:docMk/>
          <pc:sldMk cId="1839933870" sldId="333"/>
        </pc:sldMkLst>
      </pc:sldChg>
      <pc:sldChg chg="modNotes">
        <pc:chgData name="Supboon, Chutima" userId="5378007e-3db1-46d8-980a-ecb058b517e9" providerId="ADAL" clId="{D4488BD8-530B-4705-937C-461C4B73CABC}" dt="2025-02-11T01:56:15.720" v="10"/>
        <pc:sldMkLst>
          <pc:docMk/>
          <pc:sldMk cId="3540181665" sldId="386"/>
        </pc:sldMkLst>
      </pc:sldChg>
      <pc:sldChg chg="modNotes">
        <pc:chgData name="Supboon, Chutima" userId="5378007e-3db1-46d8-980a-ecb058b517e9" providerId="ADAL" clId="{D4488BD8-530B-4705-937C-461C4B73CABC}" dt="2025-02-11T01:56:15.720" v="10"/>
        <pc:sldMkLst>
          <pc:docMk/>
          <pc:sldMk cId="1646234779" sldId="389"/>
        </pc:sldMkLst>
      </pc:sldChg>
      <pc:sldChg chg="modNotes">
        <pc:chgData name="Supboon, Chutima" userId="5378007e-3db1-46d8-980a-ecb058b517e9" providerId="ADAL" clId="{D4488BD8-530B-4705-937C-461C4B73CABC}" dt="2025-02-11T01:56:15.720" v="10"/>
        <pc:sldMkLst>
          <pc:docMk/>
          <pc:sldMk cId="2329580183" sldId="392"/>
        </pc:sldMkLst>
      </pc:sldChg>
      <pc:sldChg chg="modNotes">
        <pc:chgData name="Supboon, Chutima" userId="5378007e-3db1-46d8-980a-ecb058b517e9" providerId="ADAL" clId="{D4488BD8-530B-4705-937C-461C4B73CABC}" dt="2025-02-11T01:56:15.720" v="10"/>
        <pc:sldMkLst>
          <pc:docMk/>
          <pc:sldMk cId="657358617" sldId="420"/>
        </pc:sldMkLst>
      </pc:sldChg>
      <pc:sldChg chg="modNotes">
        <pc:chgData name="Supboon, Chutima" userId="5378007e-3db1-46d8-980a-ecb058b517e9" providerId="ADAL" clId="{D4488BD8-530B-4705-937C-461C4B73CABC}" dt="2025-02-11T01:56:15.720" v="10"/>
        <pc:sldMkLst>
          <pc:docMk/>
          <pc:sldMk cId="3416462847" sldId="421"/>
        </pc:sldMkLst>
      </pc:sldChg>
      <pc:sldChg chg="modNotes">
        <pc:chgData name="Supboon, Chutima" userId="5378007e-3db1-46d8-980a-ecb058b517e9" providerId="ADAL" clId="{D4488BD8-530B-4705-937C-461C4B73CABC}" dt="2025-02-11T01:56:15.720" v="10"/>
        <pc:sldMkLst>
          <pc:docMk/>
          <pc:sldMk cId="1540669212" sldId="423"/>
        </pc:sldMkLst>
      </pc:sldChg>
      <pc:sldChg chg="modSp modAnim">
        <pc:chgData name="Supboon, Chutima" userId="5378007e-3db1-46d8-980a-ecb058b517e9" providerId="ADAL" clId="{D4488BD8-530B-4705-937C-461C4B73CABC}" dt="2025-02-11T22:37:10.404" v="71" actId="20577"/>
        <pc:sldMkLst>
          <pc:docMk/>
          <pc:sldMk cId="0" sldId="424"/>
        </pc:sldMkLst>
        <pc:spChg chg="mod">
          <ac:chgData name="Supboon, Chutima" userId="5378007e-3db1-46d8-980a-ecb058b517e9" providerId="ADAL" clId="{D4488BD8-530B-4705-937C-461C4B73CABC}" dt="2025-02-11T22:37:10.404" v="71" actId="20577"/>
          <ac:spMkLst>
            <pc:docMk/>
            <pc:sldMk cId="0" sldId="424"/>
            <ac:spMk id="3" creationId="{2B460B89-228C-4769-BE03-D53EA9E474DF}"/>
          </ac:spMkLst>
        </pc:spChg>
      </pc:sldChg>
      <pc:sldChg chg="modSp mod modAnim modNotes">
        <pc:chgData name="Supboon, Chutima" userId="5378007e-3db1-46d8-980a-ecb058b517e9" providerId="ADAL" clId="{D4488BD8-530B-4705-937C-461C4B73CABC}" dt="2025-02-11T01:56:15.720" v="10"/>
        <pc:sldMkLst>
          <pc:docMk/>
          <pc:sldMk cId="0" sldId="425"/>
        </pc:sldMkLst>
        <pc:picChg chg="mod">
          <ac:chgData name="Supboon, Chutima" userId="5378007e-3db1-46d8-980a-ecb058b517e9" providerId="ADAL" clId="{D4488BD8-530B-4705-937C-461C4B73CABC}" dt="2025-02-11T01:55:00.427" v="6" actId="1076"/>
          <ac:picMkLst>
            <pc:docMk/>
            <pc:sldMk cId="0" sldId="425"/>
            <ac:picMk id="3" creationId="{49F1847B-C6E3-4353-8F7E-F1CAFC586388}"/>
          </ac:picMkLst>
        </pc:picChg>
      </pc:sldChg>
      <pc:sldChg chg="modAnim modNotes">
        <pc:chgData name="Supboon, Chutima" userId="5378007e-3db1-46d8-980a-ecb058b517e9" providerId="ADAL" clId="{D4488BD8-530B-4705-937C-461C4B73CABC}" dt="2025-02-11T01:56:15.720" v="10"/>
        <pc:sldMkLst>
          <pc:docMk/>
          <pc:sldMk cId="2376361071" sldId="427"/>
        </pc:sldMkLst>
      </pc:sldChg>
      <pc:sldChg chg="modNotes">
        <pc:chgData name="Supboon, Chutima" userId="5378007e-3db1-46d8-980a-ecb058b517e9" providerId="ADAL" clId="{D4488BD8-530B-4705-937C-461C4B73CABC}" dt="2025-02-11T01:56:15.720" v="10"/>
        <pc:sldMkLst>
          <pc:docMk/>
          <pc:sldMk cId="2710663490" sldId="4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C96BB0-3DDE-4EF9-831E-DE9D5037289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F5CCCA-7278-4B2F-AB96-2A9200FE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3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9925" y="1181100"/>
            <a:ext cx="5670550" cy="31892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13529"/>
            <a:ext cx="5608320" cy="37214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38" y="8977134"/>
            <a:ext cx="3037840" cy="474207"/>
          </a:xfrm>
          <a:prstGeom prst="rect">
            <a:avLst/>
          </a:prstGeom>
        </p:spPr>
        <p:txBody>
          <a:bodyPr/>
          <a:lstStyle/>
          <a:p>
            <a:fld id="{433D0828-7DB7-4635-836D-B7ACA2467E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65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9925" y="1181100"/>
            <a:ext cx="5670550" cy="3189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121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9925" y="1181100"/>
            <a:ext cx="5670550" cy="3189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734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A3914-DE73-46BF-A064-3554C7A26C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21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9925" y="1181100"/>
            <a:ext cx="5670550" cy="31892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13529"/>
            <a:ext cx="5608320" cy="37214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38" y="8977134"/>
            <a:ext cx="3037840" cy="474207"/>
          </a:xfrm>
          <a:prstGeom prst="rect">
            <a:avLst/>
          </a:prstGeom>
        </p:spPr>
        <p:txBody>
          <a:bodyPr/>
          <a:lstStyle/>
          <a:p>
            <a:fld id="{433D0828-7DB7-4635-836D-B7ACA2467E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3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08389"/>
            <a:ext cx="5608320" cy="3660459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433D0828-7DB7-4635-836D-B7ACA2467E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87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08389"/>
            <a:ext cx="5608320" cy="3660459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433D0828-7DB7-4635-836D-B7ACA2467E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2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9925" y="1181100"/>
            <a:ext cx="5670550" cy="31892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13529"/>
            <a:ext cx="5608320" cy="37214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38" y="8977134"/>
            <a:ext cx="3037840" cy="474207"/>
          </a:xfrm>
          <a:prstGeom prst="rect">
            <a:avLst/>
          </a:prstGeom>
        </p:spPr>
        <p:txBody>
          <a:bodyPr/>
          <a:lstStyle/>
          <a:p>
            <a:fld id="{433D0828-7DB7-4635-836D-B7ACA2467E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39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9925" y="1181100"/>
            <a:ext cx="5670550" cy="31892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13529"/>
            <a:ext cx="5608320" cy="37214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38" y="8977134"/>
            <a:ext cx="3037840" cy="474207"/>
          </a:xfrm>
          <a:prstGeom prst="rect">
            <a:avLst/>
          </a:prstGeom>
        </p:spPr>
        <p:txBody>
          <a:bodyPr/>
          <a:lstStyle/>
          <a:p>
            <a:fld id="{433D0828-7DB7-4635-836D-B7ACA2467E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56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9925" y="1181100"/>
            <a:ext cx="5670550" cy="31892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13529"/>
            <a:ext cx="5608320" cy="37214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38" y="8977134"/>
            <a:ext cx="3037840" cy="474207"/>
          </a:xfrm>
          <a:prstGeom prst="rect">
            <a:avLst/>
          </a:prstGeom>
        </p:spPr>
        <p:txBody>
          <a:bodyPr/>
          <a:lstStyle/>
          <a:p>
            <a:fld id="{433D0828-7DB7-4635-836D-B7ACA2467E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56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08389"/>
            <a:ext cx="5608320" cy="3660459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433D0828-7DB7-4635-836D-B7ACA2467E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07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9925" y="1181100"/>
            <a:ext cx="5670550" cy="3189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88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2259E-F4D5-44D6-917C-D21B5486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4C849-F8E0-41F7-B7AB-96C118BAFF8C}" type="datetimeFigureOut">
              <a:rPr lang="en-US"/>
              <a:pPr>
                <a:defRPr/>
              </a:pPr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95B89-F0F0-4CC1-BA5E-12693B52A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2BEC1-8D0D-4984-BA14-D562C5B9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5D239-3E24-468F-83BD-A116E3BD9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1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2C788-813C-4B45-993F-A89B7C2D7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8E869-54B8-4188-9C80-ADD538674534}" type="datetimeFigureOut">
              <a:rPr lang="en-US"/>
              <a:pPr>
                <a:defRPr/>
              </a:pPr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970F7-C8B1-4007-A2C5-EAFCBB926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14385-A617-4ADD-B105-945EBC160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0487B-5B6E-42D9-AB43-6E48B2D26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3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70236-5139-45D9-AC84-D687F52F6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D6748-CBB3-4A91-AC64-EDB64EF194AB}" type="datetimeFigureOut">
              <a:rPr lang="en-US"/>
              <a:pPr>
                <a:defRPr/>
              </a:pPr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EF47E-691D-493B-AF42-A764C9470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62291-A860-404C-B8C4-BC0A239F1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56724-B585-4839-90AB-1C9D4B90D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3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18A09-5475-4FD1-A8D8-9247FCED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244FA-B826-454E-96A8-A4A608ACDFBC}" type="datetimeFigureOut">
              <a:rPr lang="en-US"/>
              <a:pPr>
                <a:defRPr/>
              </a:pPr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9D1EB-A94A-42AB-9895-3F720EC29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D1C36-9B9A-41C6-AFEA-D478FBFF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A2DD0-1C90-4F0C-8B2C-54340FD17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3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E5872-E630-47A1-ACFF-33D6448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116F-4718-4D0E-909B-1EF9CF6A7E4D}" type="datetimeFigureOut">
              <a:rPr lang="en-US"/>
              <a:pPr>
                <a:defRPr/>
              </a:pPr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A4F27-653A-4397-9E63-119D64F0C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889D4-D1A1-40EA-B1D6-8475AFA10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AD65F-529D-4439-A9E6-AEBD3FC49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7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7626E6-E164-4604-94AA-228C33EE4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132C2-7B02-45F2-886D-312B70ADB45C}" type="datetimeFigureOut">
              <a:rPr lang="en-US"/>
              <a:pPr>
                <a:defRPr/>
              </a:pPr>
              <a:t>2/10/2025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401D7D-666D-4334-B076-17E37B2D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213A35-2A99-4B76-8E7E-EBA872F3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D8278-BA60-474E-B091-87E7CDAE8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8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4845D7-90B1-4B1C-997D-AE42DF8B8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27422-E47F-45D3-8648-D4A8C05D554E}" type="datetimeFigureOut">
              <a:rPr lang="en-US"/>
              <a:pPr>
                <a:defRPr/>
              </a:pPr>
              <a:t>2/10/2025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3F3F4D5-8F5C-451D-8AD6-8D510789C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559158-1DBA-4F03-8158-251DABF5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0F232-1429-46FC-AE19-6AF308521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0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8D2A69D-08B0-4D7D-87C5-F6C1351A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6848C-B6F6-4E9F-9F65-89CEF0779F80}" type="datetimeFigureOut">
              <a:rPr lang="en-US"/>
              <a:pPr>
                <a:defRPr/>
              </a:pPr>
              <a:t>2/10/2025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0120B30-3B98-4E24-A6C5-17BA09CE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75BC240-0230-4B77-8867-E983E49AB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C824B-D2E4-4AC7-A132-5E68A3D08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839C169-C670-4BDF-A86C-DCB71EC02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15283-CE00-47EB-A26E-CE4F19DDC61B}" type="datetimeFigureOut">
              <a:rPr lang="en-US"/>
              <a:pPr>
                <a:defRPr/>
              </a:pPr>
              <a:t>2/10/2025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EDA78C7-F9D7-4C52-AA02-B4D075E6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E6E77F-0E2A-46EE-8431-FFC1FBDDC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44EBA-D08B-4E58-BEFA-2DF1863A0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8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EEAC09-7F5A-4922-ACF8-5E2DD1C6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DB1AD-EF18-4576-844E-1B4741135CFD}" type="datetimeFigureOut">
              <a:rPr lang="en-US"/>
              <a:pPr>
                <a:defRPr/>
              </a:pPr>
              <a:t>2/10/2025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F06C72-A8B4-4614-A01A-97F0F42F2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FE7625-1B2C-46CA-81D0-48C646423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B624D-8A6E-4ACC-9072-D373BA50F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1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43FA04-CF32-47D2-9223-0CB5CC23A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711C9-7734-4515-90CC-D810B0F40D26}" type="datetimeFigureOut">
              <a:rPr lang="en-US"/>
              <a:pPr>
                <a:defRPr/>
              </a:pPr>
              <a:t>2/10/2025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6B9F1B-CC37-4FA0-BE08-EED83A0AF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ED5FE0-905B-4532-8FB5-D5F0FDEB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8E968-A477-494A-860E-ED3639689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72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6B39C6A-CE1E-4F45-A7F3-DABC46C7E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C606B7D-24BD-4255-B8B5-9E0307284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7C0F5-97C0-4676-926F-9ABC7999ED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F17734-5470-4FEE-BCC4-09858D80755B}" type="datetimeFigureOut">
              <a:rPr lang="en-US"/>
              <a:pPr>
                <a:defRPr/>
              </a:pPr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F7997-7854-4AE1-B098-8D825CFF0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9B844-7690-4D8C-BCFC-E43B4919C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E807EA-177E-4D70-9B43-C8BEB099C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mailto:First.lastname@email.addresss.com" TargetMode="External"/><Relationship Id="rId7" Type="http://schemas.openxmlformats.org/officeDocument/2006/relationships/image" Target="../media/image20.jpeg"/><Relationship Id="rId12" Type="http://schemas.openxmlformats.org/officeDocument/2006/relationships/image" Target="../media/image10.png"/><Relationship Id="rId2" Type="http://schemas.openxmlformats.org/officeDocument/2006/relationships/hyperlink" Target="mailto:Hotrod.bro@email.address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svg"/><Relationship Id="rId5" Type="http://schemas.openxmlformats.org/officeDocument/2006/relationships/image" Target="../media/image8.jpeg"/><Relationship Id="rId10" Type="http://schemas.openxmlformats.org/officeDocument/2006/relationships/image" Target="../media/image23.png"/><Relationship Id="rId4" Type="http://schemas.openxmlformats.org/officeDocument/2006/relationships/hyperlink" Target="mailto:Last.firstname_number@email.address.com" TargetMode="External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8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jp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mailto:WDTScholarship@wdt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jp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hyperlink" Target="https://my.wdt.edu/ics/schola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0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hyperlink" Target="https://my.wdt.edu/ics/scholarship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0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69B51CBC-B7AA-4927-83D9-F0337BD2E4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04938" y="6054725"/>
            <a:ext cx="1693862" cy="601663"/>
          </a:xfrm>
        </p:spPr>
        <p:txBody>
          <a:bodyPr/>
          <a:lstStyle/>
          <a:p>
            <a:pPr algn="l"/>
            <a:r>
              <a:rPr lang="en-US" altLang="en-US" sz="3200">
                <a:solidFill>
                  <a:srgbClr val="1F988B"/>
                </a:solidFill>
                <a:latin typeface="Akzidenz-Grotesk BQ MedCnd" panose="02000606020000020004" pitchFamily="50" charset="0"/>
              </a:rPr>
              <a:t>Learn.Do.Now.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786B10-D41A-4290-948C-440606FC6464}"/>
              </a:ext>
            </a:extLst>
          </p:cNvPr>
          <p:cNvSpPr/>
          <p:nvPr/>
        </p:nvSpPr>
        <p:spPr>
          <a:xfrm>
            <a:off x="11244263" y="0"/>
            <a:ext cx="947737" cy="6858000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6F4BC1-8F28-4DA8-BC43-E18CF16E839D}"/>
              </a:ext>
            </a:extLst>
          </p:cNvPr>
          <p:cNvSpPr/>
          <p:nvPr/>
        </p:nvSpPr>
        <p:spPr>
          <a:xfrm>
            <a:off x="0" y="6545263"/>
            <a:ext cx="12192000" cy="312737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DD551C69-ADF5-4194-949D-571585FAC224}"/>
              </a:ext>
            </a:extLst>
          </p:cNvPr>
          <p:cNvSpPr/>
          <p:nvPr/>
        </p:nvSpPr>
        <p:spPr>
          <a:xfrm>
            <a:off x="10431463" y="5773738"/>
            <a:ext cx="1625600" cy="771525"/>
          </a:xfrm>
          <a:prstGeom prst="triangle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5" name="Title 1">
            <a:extLst>
              <a:ext uri="{FF2B5EF4-FFF2-40B4-BE49-F238E27FC236}">
                <a16:creationId xmlns:a16="http://schemas.microsoft.com/office/drawing/2014/main" id="{F7A73249-5E43-4182-B4B5-A89543E47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3093347"/>
            <a:ext cx="96948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6000" dirty="0">
                <a:solidFill>
                  <a:srgbClr val="1F988B"/>
                </a:solidFill>
                <a:latin typeface="Akzidenz-Grotesk BQ MedCnd" panose="02000606020000020004" pitchFamily="50" charset="0"/>
              </a:rPr>
              <a:t>Scholarship Info &amp; Assistance Session</a:t>
            </a:r>
          </a:p>
        </p:txBody>
      </p:sp>
      <p:sp>
        <p:nvSpPr>
          <p:cNvPr id="2056" name="TextBox 7">
            <a:extLst>
              <a:ext uri="{FF2B5EF4-FFF2-40B4-BE49-F238E27FC236}">
                <a16:creationId xmlns:a16="http://schemas.microsoft.com/office/drawing/2014/main" id="{571DC698-D694-4C6A-9590-96BD1349B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4475" y="6108700"/>
            <a:ext cx="1268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58585A"/>
                </a:solidFill>
                <a:latin typeface="Akzidenz-Grotesk BQ BoldCnd" panose="02000506050000020004" pitchFamily="50" charset="0"/>
              </a:rPr>
              <a:t>wdt.edu</a:t>
            </a:r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id="{896A0864-4A18-445F-8544-C6D5462EB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996" y="287337"/>
            <a:ext cx="591207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2">
            <a:extLst>
              <a:ext uri="{FF2B5EF4-FFF2-40B4-BE49-F238E27FC236}">
                <a16:creationId xmlns:a16="http://schemas.microsoft.com/office/drawing/2014/main" id="{D83EFA4E-208D-4379-86E0-7D04C7A59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8966" y="5424546"/>
            <a:ext cx="994044" cy="101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4">
            <a:extLst>
              <a:ext uri="{FF2B5EF4-FFF2-40B4-BE49-F238E27FC236}">
                <a16:creationId xmlns:a16="http://schemas.microsoft.com/office/drawing/2014/main" id="{01A2EFBF-0DBC-4863-A27A-16F6CD25F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05875" y="6202159"/>
            <a:ext cx="1525588" cy="23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0F87C3A-00A0-C642-FC18-872F001DAA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24" y="4568826"/>
            <a:ext cx="1788213" cy="14480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B460B89-228C-4769-BE03-D53EA9E47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8846" y="856674"/>
            <a:ext cx="7067335" cy="5645687"/>
          </a:xfrm>
        </p:spPr>
        <p:txBody>
          <a:bodyPr rtlCol="0">
            <a:normAutofit fontScale="77500" lnSpcReduction="20000"/>
          </a:bodyPr>
          <a:lstStyle/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300" dirty="0">
                <a:latin typeface="Proxima Nova" panose="02000506030000020004" pitchFamily="50" charset="0"/>
              </a:rPr>
              <a:t>Pay Attention to Instructions, Requirements, Eligibilities, Details &amp; Directions.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300" dirty="0">
                <a:latin typeface="Proxima Nova" panose="02000506030000020004" pitchFamily="50" charset="0"/>
              </a:rPr>
              <a:t>Plan Ahead &amp; Meet the Deadlines.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300" dirty="0">
                <a:latin typeface="Proxima Nova" panose="02000506030000020004" pitchFamily="50" charset="0"/>
              </a:rPr>
              <a:t>Use a Professional Email Address</a:t>
            </a:r>
            <a:r>
              <a:rPr lang="en-US" sz="3300" dirty="0">
                <a:solidFill>
                  <a:srgbClr val="FF0000"/>
                </a:solidFill>
                <a:latin typeface="Proxima Nova" panose="02000506030000020004" pitchFamily="50" charset="0"/>
              </a:rPr>
              <a:t>**</a:t>
            </a:r>
            <a:r>
              <a:rPr lang="en-US" sz="3300" dirty="0">
                <a:latin typeface="Proxima Nova" panose="02000506030000020004" pitchFamily="50" charset="0"/>
              </a:rPr>
              <a:t>.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Proxima Nova" panose="02000506030000020004" pitchFamily="50" charset="0"/>
                <a:hlinkClick r:id="rId2"/>
              </a:rPr>
              <a:t>Funnyhaha.bro@email.address.com</a:t>
            </a:r>
            <a:r>
              <a:rPr lang="en-US" sz="1800" dirty="0">
                <a:latin typeface="Proxima Nova" panose="02000506030000020004" pitchFamily="50" charset="0"/>
              </a:rPr>
              <a:t>  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Proxima Nova" panose="02000506030000020004" pitchFamily="50" charset="0"/>
                <a:hlinkClick r:id="rId3"/>
              </a:rPr>
              <a:t>First.lastname@email.addresss.com</a:t>
            </a:r>
            <a:r>
              <a:rPr lang="en-US" sz="1800" dirty="0">
                <a:latin typeface="Proxima Nova" panose="02000506030000020004" pitchFamily="50" charset="0"/>
              </a:rPr>
              <a:t>  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Proxima Nova" panose="02000506030000020004" pitchFamily="50" charset="0"/>
                <a:hlinkClick r:id="rId4"/>
              </a:rPr>
              <a:t>Last.firstname_number@email.address.com</a:t>
            </a:r>
            <a:r>
              <a:rPr lang="en-US" sz="1800" dirty="0">
                <a:latin typeface="Proxima Nova" panose="02000506030000020004" pitchFamily="50" charset="0"/>
              </a:rPr>
              <a:t>  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rgbClr val="FF0000"/>
                </a:solidFill>
                <a:latin typeface="Proxima Nova" panose="02000506030000020004" pitchFamily="50" charset="0"/>
              </a:rPr>
              <a:t>**use an email that you have an access at all time!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100" dirty="0">
                <a:latin typeface="Proxima Nova" panose="02000506030000020004" pitchFamily="50" charset="0"/>
              </a:rPr>
              <a:t>Submit All Required Documents.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Proxima Nova" panose="02000506030000020004" pitchFamily="50" charset="0"/>
              </a:rPr>
              <a:t>Good idea to submit “optional" documents such as a letter of recommendation.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31C09C-9310-486B-B593-7E9B495EE472}"/>
              </a:ext>
            </a:extLst>
          </p:cNvPr>
          <p:cNvSpPr/>
          <p:nvPr/>
        </p:nvSpPr>
        <p:spPr>
          <a:xfrm>
            <a:off x="11244263" y="0"/>
            <a:ext cx="947737" cy="6858000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643EAE-646C-4C25-9FED-AA53CCACFBD0}"/>
              </a:ext>
            </a:extLst>
          </p:cNvPr>
          <p:cNvSpPr/>
          <p:nvPr/>
        </p:nvSpPr>
        <p:spPr>
          <a:xfrm>
            <a:off x="0" y="6545263"/>
            <a:ext cx="12192000" cy="312737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7070C7C-0774-4E10-8A35-3391588FC1D3}"/>
              </a:ext>
            </a:extLst>
          </p:cNvPr>
          <p:cNvSpPr/>
          <p:nvPr/>
        </p:nvSpPr>
        <p:spPr>
          <a:xfrm>
            <a:off x="10431463" y="5773738"/>
            <a:ext cx="1625600" cy="771525"/>
          </a:xfrm>
          <a:prstGeom prst="triangle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8" name="Title 1">
            <a:extLst>
              <a:ext uri="{FF2B5EF4-FFF2-40B4-BE49-F238E27FC236}">
                <a16:creationId xmlns:a16="http://schemas.microsoft.com/office/drawing/2014/main" id="{F1312E05-674F-4C81-9619-0BED949CF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734" y="9100"/>
            <a:ext cx="6564533" cy="8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400" dirty="0">
                <a:solidFill>
                  <a:srgbClr val="1F988B"/>
                </a:solidFill>
                <a:latin typeface="Akzidenz-Grotesk BQ MedCnd" panose="02000606020000020004" pitchFamily="50" charset="0"/>
              </a:rPr>
              <a:t>General Scholarship Application Tips</a:t>
            </a:r>
          </a:p>
        </p:txBody>
      </p:sp>
      <p:sp>
        <p:nvSpPr>
          <p:cNvPr id="3079" name="TextBox 7">
            <a:extLst>
              <a:ext uri="{FF2B5EF4-FFF2-40B4-BE49-F238E27FC236}">
                <a16:creationId xmlns:a16="http://schemas.microsoft.com/office/drawing/2014/main" id="{432A9541-924A-40BA-B996-B3250E2F7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160" y="6159500"/>
            <a:ext cx="102731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58585A"/>
                </a:solidFill>
                <a:latin typeface="Akzidenz-Grotesk BQ BoldCnd" panose="02000506050000020004" pitchFamily="50" charset="0"/>
              </a:rPr>
              <a:t>wdt.edu</a:t>
            </a:r>
          </a:p>
        </p:txBody>
      </p:sp>
      <p:pic>
        <p:nvPicPr>
          <p:cNvPr id="3080" name="Picture 10">
            <a:extLst>
              <a:ext uri="{FF2B5EF4-FFF2-40B4-BE49-F238E27FC236}">
                <a16:creationId xmlns:a16="http://schemas.microsoft.com/office/drawing/2014/main" id="{07D96234-E5B9-4E11-842F-54AB3FAC2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33047" y="6069609"/>
            <a:ext cx="1119187" cy="43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">
            <a:extLst>
              <a:ext uri="{FF2B5EF4-FFF2-40B4-BE49-F238E27FC236}">
                <a16:creationId xmlns:a16="http://schemas.microsoft.com/office/drawing/2014/main" id="{B85F802A-E4C5-4DD7-A735-6AC191C3A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9002" y="774542"/>
            <a:ext cx="4181528" cy="557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>
            <a:extLst>
              <a:ext uri="{FF2B5EF4-FFF2-40B4-BE49-F238E27FC236}">
                <a16:creationId xmlns:a16="http://schemas.microsoft.com/office/drawing/2014/main" id="{5159D19A-EDA3-412C-BF40-F1E0717ED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43231" y="5956747"/>
            <a:ext cx="487438" cy="49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phic 8" descr="Checkbox Checked with solid fill">
            <a:extLst>
              <a:ext uri="{FF2B5EF4-FFF2-40B4-BE49-F238E27FC236}">
                <a16:creationId xmlns:a16="http://schemas.microsoft.com/office/drawing/2014/main" id="{CAAF66BB-DA26-437D-8699-B5724D9EF4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34412" y="3521668"/>
            <a:ext cx="457200" cy="457200"/>
          </a:xfrm>
          <a:prstGeom prst="rect">
            <a:avLst/>
          </a:prstGeom>
        </p:spPr>
      </p:pic>
      <p:pic>
        <p:nvPicPr>
          <p:cNvPr id="11" name="Graphic 10" descr="Checkbox Crossed with solid fill">
            <a:extLst>
              <a:ext uri="{FF2B5EF4-FFF2-40B4-BE49-F238E27FC236}">
                <a16:creationId xmlns:a16="http://schemas.microsoft.com/office/drawing/2014/main" id="{14463E78-EE41-4F0E-BF26-3A3A9C929C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90128" y="3145546"/>
            <a:ext cx="457200" cy="457200"/>
          </a:xfrm>
          <a:prstGeom prst="rect">
            <a:avLst/>
          </a:prstGeom>
        </p:spPr>
      </p:pic>
      <p:pic>
        <p:nvPicPr>
          <p:cNvPr id="13" name="Graphic 12" descr="Checkbox Checked with solid fill">
            <a:extLst>
              <a:ext uri="{FF2B5EF4-FFF2-40B4-BE49-F238E27FC236}">
                <a16:creationId xmlns:a16="http://schemas.microsoft.com/office/drawing/2014/main" id="{819EFCA1-059F-4D50-89A2-D57902A21B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58929" y="3943149"/>
            <a:ext cx="457200" cy="457200"/>
          </a:xfrm>
          <a:prstGeom prst="rect">
            <a:avLst/>
          </a:prstGeom>
        </p:spPr>
      </p:pic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D4A12A16-AA60-1D7F-3DE9-DE6C90BF750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576" y="6228041"/>
            <a:ext cx="1509587" cy="2743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rawing of a light bulb with yellow crumpled paper as its light">
            <a:extLst>
              <a:ext uri="{FF2B5EF4-FFF2-40B4-BE49-F238E27FC236}">
                <a16:creationId xmlns:a16="http://schemas.microsoft.com/office/drawing/2014/main" id="{0E925986-2471-396C-0A89-890948BE1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715" y="3913609"/>
            <a:ext cx="3867912" cy="2578608"/>
          </a:xfrm>
          <a:prstGeom prst="rect">
            <a:avLst/>
          </a:prstGeom>
        </p:spPr>
      </p:pic>
      <p:sp>
        <p:nvSpPr>
          <p:cNvPr id="6146" name="Subtitle 2">
            <a:extLst>
              <a:ext uri="{FF2B5EF4-FFF2-40B4-BE49-F238E27FC236}">
                <a16:creationId xmlns:a16="http://schemas.microsoft.com/office/drawing/2014/main" id="{D89427F0-89D2-44D6-8B13-E983115AB9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2548" y="1554554"/>
            <a:ext cx="3058788" cy="429768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1F988B"/>
                </a:solidFill>
                <a:latin typeface="Proxima Nova" panose="02000506030000020004" pitchFamily="50" charset="0"/>
              </a:rPr>
              <a:t>Planning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Proxima Nova" panose="02000506030000020004" pitchFamily="50" charset="0"/>
              </a:rPr>
              <a:t>Start early.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Proxima Nova" panose="02000506030000020004" pitchFamily="50" charset="0"/>
              </a:rPr>
              <a:t>Read the instructions.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Proxima Nova" panose="02000506030000020004" pitchFamily="50" charset="0"/>
              </a:rPr>
              <a:t>Understand the essay prompts/questions.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Proxima Nova" panose="02000506030000020004" pitchFamily="50" charset="0"/>
              </a:rPr>
              <a:t>Know the word limit.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Proxima Nova" panose="02000506030000020004" pitchFamily="50" charset="0"/>
              </a:rPr>
              <a:t>Brainstorm your thoughts.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Proxima Nova" panose="02000506030000020004" pitchFamily="50" charset="0"/>
              </a:rPr>
              <a:t>Outline your essay.</a:t>
            </a:r>
          </a:p>
          <a:p>
            <a:pPr algn="l"/>
            <a:endParaRPr lang="en-US" altLang="en-US" sz="2000" dirty="0">
              <a:latin typeface="Proxima Nova" panose="02000506030000020004" pitchFamily="50" charset="0"/>
            </a:endParaRPr>
          </a:p>
          <a:p>
            <a:pPr algn="l"/>
            <a:endParaRPr lang="en-US" altLang="en-US" sz="2000" dirty="0">
              <a:latin typeface="Proxima Nova" panose="02000506030000020004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4BEAB6-D649-4F43-8D73-4E46C7244F5A}"/>
              </a:ext>
            </a:extLst>
          </p:cNvPr>
          <p:cNvSpPr/>
          <p:nvPr/>
        </p:nvSpPr>
        <p:spPr>
          <a:xfrm>
            <a:off x="11244263" y="0"/>
            <a:ext cx="947737" cy="6858000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B405DB-E808-4A74-B796-1A048C52B4AC}"/>
              </a:ext>
            </a:extLst>
          </p:cNvPr>
          <p:cNvSpPr/>
          <p:nvPr/>
        </p:nvSpPr>
        <p:spPr>
          <a:xfrm>
            <a:off x="0" y="6545263"/>
            <a:ext cx="12192000" cy="312737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D531620-4342-4FFC-898B-B310C795CFE1}"/>
              </a:ext>
            </a:extLst>
          </p:cNvPr>
          <p:cNvSpPr/>
          <p:nvPr/>
        </p:nvSpPr>
        <p:spPr>
          <a:xfrm>
            <a:off x="10431463" y="5773738"/>
            <a:ext cx="1625600" cy="771525"/>
          </a:xfrm>
          <a:prstGeom prst="triangle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50" name="Title 1">
            <a:extLst>
              <a:ext uri="{FF2B5EF4-FFF2-40B4-BE49-F238E27FC236}">
                <a16:creationId xmlns:a16="http://schemas.microsoft.com/office/drawing/2014/main" id="{5FCDE821-7166-4277-8E05-94A5349DB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569" y="0"/>
            <a:ext cx="96948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6000" dirty="0">
                <a:solidFill>
                  <a:srgbClr val="1F988B"/>
                </a:solidFill>
                <a:latin typeface="Akzidenz-Grotesk BQ MedCnd" panose="02000606020000020004" pitchFamily="50" charset="0"/>
              </a:rPr>
              <a:t>Scholarship Essay Tips</a:t>
            </a:r>
          </a:p>
        </p:txBody>
      </p:sp>
      <p:sp>
        <p:nvSpPr>
          <p:cNvPr id="6151" name="Subtitle 2">
            <a:extLst>
              <a:ext uri="{FF2B5EF4-FFF2-40B4-BE49-F238E27FC236}">
                <a16:creationId xmlns:a16="http://schemas.microsoft.com/office/drawing/2014/main" id="{B607D1B6-17F2-4313-AC16-B874EFC91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948" y="1554554"/>
            <a:ext cx="3462071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/>
            <a:r>
              <a:rPr lang="en-US" altLang="en-US" dirty="0">
                <a:solidFill>
                  <a:srgbClr val="DF5C26"/>
                </a:solidFill>
                <a:latin typeface="Proxima Nova" panose="02000506030000020004" pitchFamily="50" charset="0"/>
              </a:rPr>
              <a:t>Writing</a:t>
            </a:r>
          </a:p>
          <a:p>
            <a:pPr marL="800100" lvl="1" indent="-342900"/>
            <a:r>
              <a:rPr lang="en-US" altLang="en-US" sz="1600" dirty="0">
                <a:latin typeface="Proxima Nova" panose="02000506030000020004" pitchFamily="50" charset="0"/>
              </a:rPr>
              <a:t>Be honest.</a:t>
            </a:r>
          </a:p>
          <a:p>
            <a:pPr marL="800100" lvl="1" indent="-342900"/>
            <a:r>
              <a:rPr lang="en-US" altLang="en-US" sz="1600" dirty="0">
                <a:latin typeface="Proxima Nova" panose="02000506030000020004" pitchFamily="50" charset="0"/>
              </a:rPr>
              <a:t>Be original.</a:t>
            </a:r>
          </a:p>
          <a:p>
            <a:pPr marL="800100" lvl="1" indent="-342900"/>
            <a:r>
              <a:rPr lang="en-US" altLang="en-US" sz="1600" dirty="0">
                <a:latin typeface="Proxima Nova" panose="02000506030000020004" pitchFamily="50" charset="0"/>
              </a:rPr>
              <a:t>Be professional.</a:t>
            </a:r>
          </a:p>
          <a:p>
            <a:pPr marL="800100" lvl="1" indent="-342900"/>
            <a:r>
              <a:rPr lang="en-US" altLang="en-US" sz="1600" dirty="0">
                <a:latin typeface="Proxima Nova" panose="02000506030000020004" pitchFamily="50" charset="0"/>
              </a:rPr>
              <a:t>Be specific &amp; concise.</a:t>
            </a:r>
          </a:p>
          <a:p>
            <a:pPr marL="800100" lvl="1" indent="-342900"/>
            <a:r>
              <a:rPr lang="en-US" altLang="en-US" sz="1600" dirty="0">
                <a:latin typeface="Proxima Nova" panose="02000506030000020004" pitchFamily="50" charset="0"/>
              </a:rPr>
              <a:t>Use “show, don’t tell.”</a:t>
            </a:r>
          </a:p>
          <a:p>
            <a:pPr marL="800100" lvl="1" indent="-342900"/>
            <a:r>
              <a:rPr lang="en-US" altLang="en-US" sz="1600" dirty="0">
                <a:latin typeface="Proxima Nova" panose="02000506030000020004" pitchFamily="50" charset="0"/>
              </a:rPr>
              <a:t>Be positive &amp; inspirational.</a:t>
            </a:r>
          </a:p>
          <a:p>
            <a:pPr marL="800100" lvl="1" indent="-342900"/>
            <a:r>
              <a:rPr lang="en-US" altLang="en-US" sz="1600" dirty="0">
                <a:latin typeface="Proxima Nova" panose="02000506030000020004" pitchFamily="50" charset="0"/>
              </a:rPr>
              <a:t>Sell yourself but also be humble.</a:t>
            </a:r>
          </a:p>
        </p:txBody>
      </p:sp>
      <p:sp>
        <p:nvSpPr>
          <p:cNvPr id="6152" name="Subtitle 2">
            <a:extLst>
              <a:ext uri="{FF2B5EF4-FFF2-40B4-BE49-F238E27FC236}">
                <a16:creationId xmlns:a16="http://schemas.microsoft.com/office/drawing/2014/main" id="{66B05747-ABE8-44A9-AFA3-D9C3FF147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7581" y="1522443"/>
            <a:ext cx="3745828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/>
            <a:r>
              <a:rPr lang="en-US" altLang="en-US" dirty="0">
                <a:solidFill>
                  <a:srgbClr val="1F988B"/>
                </a:solidFill>
                <a:latin typeface="Proxima Nova" panose="02000506030000020004" pitchFamily="50" charset="0"/>
              </a:rPr>
              <a:t>Editing</a:t>
            </a:r>
            <a:endParaRPr lang="en-US" altLang="en-US" dirty="0">
              <a:latin typeface="Proxima Nova" panose="02000506030000020004" pitchFamily="50" charset="0"/>
            </a:endParaRPr>
          </a:p>
          <a:p>
            <a:pPr marL="800100" lvl="1" indent="-342900"/>
            <a:r>
              <a:rPr lang="en-US" altLang="en-US" sz="1600" b="1" dirty="0">
                <a:latin typeface="Proxima Nova" panose="02000506030000020004" pitchFamily="50" charset="0"/>
              </a:rPr>
              <a:t>Check grammar and spelling</a:t>
            </a:r>
            <a:r>
              <a:rPr lang="en-US" altLang="en-US" sz="1600" dirty="0">
                <a:latin typeface="Proxima Nova" panose="02000506030000020004" pitchFamily="50" charset="0"/>
              </a:rPr>
              <a:t>.</a:t>
            </a:r>
          </a:p>
          <a:p>
            <a:pPr marL="800100" lvl="1" indent="-342900"/>
            <a:r>
              <a:rPr lang="en-US" altLang="en-US" sz="1600" dirty="0">
                <a:latin typeface="Proxima Nova" panose="02000506030000020004" pitchFamily="50" charset="0"/>
              </a:rPr>
              <a:t>Read your essay out loud.</a:t>
            </a:r>
          </a:p>
          <a:p>
            <a:pPr marL="800100" lvl="1" indent="-342900"/>
            <a:r>
              <a:rPr lang="en-US" altLang="en-US" sz="1600" dirty="0">
                <a:latin typeface="Proxima Nova" panose="02000506030000020004" pitchFamily="50" charset="0"/>
              </a:rPr>
              <a:t>Proofread your own essay.</a:t>
            </a:r>
          </a:p>
          <a:p>
            <a:pPr marL="800100" lvl="1" indent="-342900"/>
            <a:r>
              <a:rPr lang="en-US" altLang="en-US" sz="1800" b="1" dirty="0">
                <a:solidFill>
                  <a:srgbClr val="1F988B"/>
                </a:solidFill>
                <a:latin typeface="Proxima Nova" panose="02000506030000020004" pitchFamily="50" charset="0"/>
              </a:rPr>
              <a:t>Ask someone else to look it over!</a:t>
            </a:r>
          </a:p>
          <a:p>
            <a:pPr marL="800100" lvl="1" indent="-342900"/>
            <a:r>
              <a:rPr lang="en-US" altLang="en-US" sz="1600" dirty="0">
                <a:latin typeface="Proxima Nova" panose="02000506030000020004" pitchFamily="50" charset="0"/>
              </a:rPr>
              <a:t>Save your essay!!</a:t>
            </a:r>
          </a:p>
          <a:p>
            <a:pPr marL="800100" lvl="1" indent="-342900"/>
            <a:endParaRPr lang="en-US" altLang="en-US" sz="1600" dirty="0">
              <a:latin typeface="Proxima Nova" panose="02000506030000020004" pitchFamily="50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9F1847B-C6E3-4353-8F7E-F1CAFC5863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3" y="5054825"/>
            <a:ext cx="4402877" cy="1463040"/>
          </a:xfrm>
          <a:prstGeom prst="rect">
            <a:avLst/>
          </a:prstGeom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52CF66D1-F1B6-48E4-A7CA-E1A43C508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0152" y="6159500"/>
            <a:ext cx="1113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58585A"/>
                </a:solidFill>
                <a:latin typeface="Akzidenz-Grotesk BQ BoldCnd" panose="02000506050000020004" pitchFamily="50" charset="0"/>
              </a:rPr>
              <a:t>wdt.edu</a:t>
            </a:r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662618C9-C889-46F0-A56E-52B509B9C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35528" y="6191393"/>
            <a:ext cx="883928" cy="3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E42EC437-9B06-4BF9-A085-F8CE25324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22672" y="6132860"/>
            <a:ext cx="395229" cy="40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184B7F-D9DA-2C01-F636-C25352DC9555}"/>
              </a:ext>
            </a:extLst>
          </p:cNvPr>
          <p:cNvSpPr txBox="1"/>
          <p:nvPr/>
        </p:nvSpPr>
        <p:spPr>
          <a:xfrm>
            <a:off x="7475921" y="4432128"/>
            <a:ext cx="33558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F988B"/>
                </a:solidFill>
                <a:latin typeface="Akzidenz-Grotesk BQ MedCnd" panose="02000606020000020004" pitchFamily="50" charset="0"/>
              </a:rPr>
              <a:t>Editing Tool &amp; 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B0503030502060204" pitchFamily="34" charset="0"/>
              </a:rPr>
              <a:t>Grammarly (free version)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B0503030502060204" pitchFamily="34" charset="0"/>
              </a:rPr>
              <a:t>Purdue Online Writing Lab (OWL)</a:t>
            </a:r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9E536110-D3D9-475E-A096-37749726C2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90" y="6208562"/>
            <a:ext cx="1509587" cy="2743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>
            <a:extLst>
              <a:ext uri="{FF2B5EF4-FFF2-40B4-BE49-F238E27FC236}">
                <a16:creationId xmlns:a16="http://schemas.microsoft.com/office/drawing/2014/main" id="{D89427F0-89D2-44D6-8B13-E983115AB9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2548" y="1554554"/>
            <a:ext cx="3058788" cy="429768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1F988B"/>
                </a:solidFill>
                <a:latin typeface="Proxima Nova" panose="02000506030000020004" pitchFamily="50" charset="0"/>
              </a:rPr>
              <a:t>Why do you  choose this career field?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Proxima Nova" panose="02000506030000020004" pitchFamily="50" charset="0"/>
              </a:rPr>
              <a:t>Reflect on the personal experience or moment that led to this career choice &amp; connect them to your passion.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Proxima Nova" panose="02000506030000020004" pitchFamily="50" charset="0"/>
              </a:rPr>
              <a:t>Be specific—describe the path and the impact it had on your decision.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Proxima Nova" panose="02000506030000020004" pitchFamily="50" charset="0"/>
              </a:rPr>
              <a:t>Explain how you plan to contribute to the field after graduation.</a:t>
            </a:r>
          </a:p>
          <a:p>
            <a:pPr algn="l"/>
            <a:endParaRPr lang="en-US" altLang="en-US" sz="2000" dirty="0">
              <a:latin typeface="Proxima Nova" panose="02000506030000020004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4BEAB6-D649-4F43-8D73-4E46C7244F5A}"/>
              </a:ext>
            </a:extLst>
          </p:cNvPr>
          <p:cNvSpPr/>
          <p:nvPr/>
        </p:nvSpPr>
        <p:spPr>
          <a:xfrm>
            <a:off x="11244263" y="0"/>
            <a:ext cx="947737" cy="6858000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B405DB-E808-4A74-B796-1A048C52B4AC}"/>
              </a:ext>
            </a:extLst>
          </p:cNvPr>
          <p:cNvSpPr/>
          <p:nvPr/>
        </p:nvSpPr>
        <p:spPr>
          <a:xfrm>
            <a:off x="0" y="6545263"/>
            <a:ext cx="12192000" cy="312737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D531620-4342-4FFC-898B-B310C795CFE1}"/>
              </a:ext>
            </a:extLst>
          </p:cNvPr>
          <p:cNvSpPr/>
          <p:nvPr/>
        </p:nvSpPr>
        <p:spPr>
          <a:xfrm>
            <a:off x="10431463" y="5773738"/>
            <a:ext cx="1625600" cy="771525"/>
          </a:xfrm>
          <a:prstGeom prst="triangle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50" name="Title 1">
            <a:extLst>
              <a:ext uri="{FF2B5EF4-FFF2-40B4-BE49-F238E27FC236}">
                <a16:creationId xmlns:a16="http://schemas.microsoft.com/office/drawing/2014/main" id="{5FCDE821-7166-4277-8E05-94A5349DB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551" y="221841"/>
            <a:ext cx="96948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6000" dirty="0">
                <a:solidFill>
                  <a:srgbClr val="1F988B"/>
                </a:solidFill>
                <a:latin typeface="Akzidenz-Grotesk BQ MedCnd" panose="02000606020000020004" pitchFamily="50" charset="0"/>
              </a:rPr>
              <a:t>Scholarship Essay Prompts</a:t>
            </a:r>
          </a:p>
        </p:txBody>
      </p:sp>
      <p:sp>
        <p:nvSpPr>
          <p:cNvPr id="6151" name="Subtitle 2">
            <a:extLst>
              <a:ext uri="{FF2B5EF4-FFF2-40B4-BE49-F238E27FC236}">
                <a16:creationId xmlns:a16="http://schemas.microsoft.com/office/drawing/2014/main" id="{B607D1B6-17F2-4313-AC16-B874EFC91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948" y="1554554"/>
            <a:ext cx="3462071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/>
            <a:r>
              <a:rPr lang="en-US" altLang="en-US" sz="2400" dirty="0">
                <a:solidFill>
                  <a:srgbClr val="DF5C26"/>
                </a:solidFill>
                <a:latin typeface="Proxima Nova" panose="02000506030000020004" pitchFamily="50" charset="0"/>
              </a:rPr>
              <a:t>Describe a challenge &amp; how you overcame it.</a:t>
            </a:r>
          </a:p>
          <a:p>
            <a:pPr marL="800100" lvl="1" indent="-342900"/>
            <a:r>
              <a:rPr lang="en-US" altLang="en-US" sz="1600" dirty="0">
                <a:latin typeface="Proxima Nova" panose="02000506030000020004" pitchFamily="50" charset="0"/>
              </a:rPr>
              <a:t>Focus on a specific instance. </a:t>
            </a:r>
          </a:p>
          <a:p>
            <a:pPr marL="800100" lvl="1" indent="-342900"/>
            <a:r>
              <a:rPr lang="en-US" altLang="en-US" sz="1600" dirty="0">
                <a:latin typeface="Proxima Nova" panose="02000506030000020004" pitchFamily="50" charset="0"/>
              </a:rPr>
              <a:t>Focus on growth and lessons learned.</a:t>
            </a:r>
          </a:p>
          <a:p>
            <a:pPr marL="800100" lvl="1" indent="-342900"/>
            <a:r>
              <a:rPr lang="en-US" altLang="en-US" sz="1600" dirty="0">
                <a:latin typeface="Proxima Nova" panose="02000506030000020004" pitchFamily="50" charset="0"/>
              </a:rPr>
              <a:t>Highlight transferable skills.</a:t>
            </a:r>
          </a:p>
          <a:p>
            <a:pPr marL="800100" lvl="1" indent="-342900"/>
            <a:r>
              <a:rPr lang="en-US" altLang="en-US" sz="1600" dirty="0">
                <a:latin typeface="Proxima Nova" panose="02000506030000020004" pitchFamily="50" charset="0"/>
              </a:rPr>
              <a:t>Be original.</a:t>
            </a:r>
          </a:p>
          <a:p>
            <a:pPr marL="800100" lvl="1" indent="-342900"/>
            <a:r>
              <a:rPr lang="en-US" altLang="en-US" sz="1600" dirty="0">
                <a:latin typeface="Proxima Nova" panose="02000506030000020004" pitchFamily="50" charset="0"/>
              </a:rPr>
              <a:t>Be positive &amp; inspirational.</a:t>
            </a:r>
          </a:p>
        </p:txBody>
      </p:sp>
      <p:sp>
        <p:nvSpPr>
          <p:cNvPr id="6152" name="Subtitle 2">
            <a:extLst>
              <a:ext uri="{FF2B5EF4-FFF2-40B4-BE49-F238E27FC236}">
                <a16:creationId xmlns:a16="http://schemas.microsoft.com/office/drawing/2014/main" id="{66B05747-ABE8-44A9-AFA3-D9C3FF147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7581" y="1522443"/>
            <a:ext cx="3745828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/>
            <a:r>
              <a:rPr lang="en-US" altLang="en-US" sz="2400" dirty="0">
                <a:solidFill>
                  <a:srgbClr val="1F988B"/>
                </a:solidFill>
                <a:latin typeface="Proxima Nova" panose="02000506030000020004" pitchFamily="50" charset="0"/>
              </a:rPr>
              <a:t>Why are you the best candidate for this scholarship?</a:t>
            </a:r>
            <a:endParaRPr lang="en-US" altLang="en-US" sz="2400" dirty="0">
              <a:latin typeface="Proxima Nova" panose="02000506030000020004" pitchFamily="50" charset="0"/>
            </a:endParaRPr>
          </a:p>
          <a:p>
            <a:pPr marL="800100" lvl="1" indent="-342900"/>
            <a:r>
              <a:rPr lang="en-US" altLang="en-US" sz="1600" dirty="0">
                <a:latin typeface="Proxima Nova" panose="02000506030000020004" pitchFamily="50" charset="0"/>
              </a:rPr>
              <a:t>Demonstrate commitment, passion, and work ethic.</a:t>
            </a:r>
          </a:p>
          <a:p>
            <a:pPr marL="1257300" lvl="2" indent="-342900"/>
            <a:r>
              <a:rPr lang="en-US" altLang="en-US" sz="1200" dirty="0">
                <a:latin typeface="Proxima Nova" panose="02000506030000020004" pitchFamily="50" charset="0"/>
              </a:rPr>
              <a:t>What set you apart from others?</a:t>
            </a:r>
          </a:p>
          <a:p>
            <a:pPr marL="800100" lvl="1" indent="-342900"/>
            <a:r>
              <a:rPr lang="en-US" altLang="en-US" sz="1600" dirty="0">
                <a:latin typeface="Proxima Nova" panose="02000506030000020004" pitchFamily="50" charset="0"/>
              </a:rPr>
              <a:t>Emphasize unique qualities and career-relevant strengths.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52CF66D1-F1B6-48E4-A7CA-E1A43C508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0152" y="6159500"/>
            <a:ext cx="1113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58585A"/>
                </a:solidFill>
                <a:latin typeface="Akzidenz-Grotesk BQ BoldCnd" panose="02000506050000020004" pitchFamily="50" charset="0"/>
              </a:rPr>
              <a:t>wdt.edu</a:t>
            </a:r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662618C9-C889-46F0-A56E-52B509B9C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35528" y="6191393"/>
            <a:ext cx="883928" cy="3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E42EC437-9B06-4BF9-A085-F8CE25324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22672" y="6132860"/>
            <a:ext cx="395229" cy="40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66942C0-80EF-7DD0-42C1-3F71DB6E6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834" y="4141349"/>
            <a:ext cx="1693838" cy="1371600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FCA2E473-7D8B-D89C-E5F0-55443406A0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56" y="6245931"/>
            <a:ext cx="1509587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61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4BEAB6-D649-4F43-8D73-4E46C7244F5A}"/>
              </a:ext>
            </a:extLst>
          </p:cNvPr>
          <p:cNvSpPr/>
          <p:nvPr/>
        </p:nvSpPr>
        <p:spPr>
          <a:xfrm>
            <a:off x="11244263" y="0"/>
            <a:ext cx="947737" cy="6858000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B405DB-E808-4A74-B796-1A048C52B4AC}"/>
              </a:ext>
            </a:extLst>
          </p:cNvPr>
          <p:cNvSpPr/>
          <p:nvPr/>
        </p:nvSpPr>
        <p:spPr>
          <a:xfrm>
            <a:off x="0" y="6545263"/>
            <a:ext cx="12192000" cy="312737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D531620-4342-4FFC-898B-B310C795CFE1}"/>
              </a:ext>
            </a:extLst>
          </p:cNvPr>
          <p:cNvSpPr/>
          <p:nvPr/>
        </p:nvSpPr>
        <p:spPr>
          <a:xfrm>
            <a:off x="10431463" y="5773738"/>
            <a:ext cx="1625600" cy="771525"/>
          </a:xfrm>
          <a:prstGeom prst="triangle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50" name="Title 1">
            <a:extLst>
              <a:ext uri="{FF2B5EF4-FFF2-40B4-BE49-F238E27FC236}">
                <a16:creationId xmlns:a16="http://schemas.microsoft.com/office/drawing/2014/main" id="{5FCDE821-7166-4277-8E05-94A5349DB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551" y="221841"/>
            <a:ext cx="96948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6000" dirty="0">
                <a:solidFill>
                  <a:srgbClr val="1F988B"/>
                </a:solidFill>
                <a:latin typeface="Akzidenz-Grotesk BQ MedCnd" panose="02000606020000020004" pitchFamily="50" charset="0"/>
              </a:rPr>
              <a:t>Need Help With Scholarship Application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52CF66D1-F1B6-48E4-A7CA-E1A43C508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0152" y="6159500"/>
            <a:ext cx="1113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58585A"/>
                </a:solidFill>
                <a:latin typeface="Akzidenz-Grotesk BQ BoldCnd" panose="02000506050000020004" pitchFamily="50" charset="0"/>
              </a:rPr>
              <a:t>wdt.edu</a:t>
            </a:r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662618C9-C889-46F0-A56E-52B509B9C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35528" y="6191393"/>
            <a:ext cx="883928" cy="3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E42EC437-9B06-4BF9-A085-F8CE25324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22672" y="6132860"/>
            <a:ext cx="395229" cy="40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66942C0-80EF-7DD0-42C1-3F71DB6E6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871" y="2814055"/>
            <a:ext cx="2573543" cy="2083949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FCA2E473-7D8B-D89C-E5F0-55443406A0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56" y="6245931"/>
            <a:ext cx="1509587" cy="274320"/>
          </a:xfrm>
          <a:prstGeom prst="rect">
            <a:avLst/>
          </a:prstGeo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76CC427B-72E1-9B74-2C01-4C741718C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4982" y="1723975"/>
            <a:ext cx="9144000" cy="4122788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DF5C26"/>
                </a:solidFill>
                <a:latin typeface="Proxima Nova" panose="020B0503030502060204" pitchFamily="34" charset="0"/>
              </a:rPr>
              <a:t>Contact the WDTC Scholarship Office:</a:t>
            </a:r>
          </a:p>
          <a:p>
            <a:pPr algn="l"/>
            <a:endParaRPr lang="en-US" sz="1000" b="1" dirty="0">
              <a:solidFill>
                <a:srgbClr val="DF5C26"/>
              </a:solidFill>
              <a:latin typeface="Proxima Nova" panose="020B050303050206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" panose="020B0503030502060204" pitchFamily="34" charset="0"/>
                <a:hlinkClick r:id="rId7"/>
              </a:rPr>
              <a:t>WDTScholarship@wdt.edu</a:t>
            </a:r>
            <a:endParaRPr lang="en-US" sz="2800" dirty="0">
              <a:latin typeface="Proxima Nova" panose="020B050303050206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" panose="020B0503030502060204" pitchFamily="34" charset="0"/>
              </a:rPr>
              <a:t>605-718-3064 or 605-718-3061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" panose="020B0503030502060204" pitchFamily="34" charset="0"/>
              </a:rPr>
              <a:t>One-on-One Appointment: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503030502060204" pitchFamily="34" charset="0"/>
              </a:rPr>
              <a:t>Monday – Friday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503030502060204" pitchFamily="34" charset="0"/>
              </a:rPr>
              <a:t>9:30 a.m. – 5 p.m.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" panose="020B0503030502060204" pitchFamily="34" charset="0"/>
              </a:rPr>
              <a:t>Time doesn’t work out – Reach out to us. </a:t>
            </a:r>
          </a:p>
        </p:txBody>
      </p:sp>
    </p:spTree>
    <p:extLst>
      <p:ext uri="{BB962C8B-B14F-4D97-AF65-F5344CB8AC3E}">
        <p14:creationId xmlns:p14="http://schemas.microsoft.com/office/powerpoint/2010/main" val="2710663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52405" y="3863814"/>
            <a:ext cx="4662716" cy="953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1F988B"/>
              </a:solidFill>
              <a:latin typeface="Akzidenz-Grotesk BQ MedCnd" panose="02000606020000020004" pitchFamily="50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823F1C-470D-48F5-8E77-7F4B3E3D1048}"/>
              </a:ext>
            </a:extLst>
          </p:cNvPr>
          <p:cNvSpPr/>
          <p:nvPr/>
        </p:nvSpPr>
        <p:spPr>
          <a:xfrm>
            <a:off x="11243732" y="0"/>
            <a:ext cx="948267" cy="6858000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7480AC-5943-4AB9-8B28-2679859967EF}"/>
              </a:ext>
            </a:extLst>
          </p:cNvPr>
          <p:cNvSpPr/>
          <p:nvPr/>
        </p:nvSpPr>
        <p:spPr>
          <a:xfrm>
            <a:off x="0" y="6544733"/>
            <a:ext cx="12192000" cy="313267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9F49CAA-36B0-48C3-B9E7-188336FAEB4D}"/>
              </a:ext>
            </a:extLst>
          </p:cNvPr>
          <p:cNvSpPr/>
          <p:nvPr/>
        </p:nvSpPr>
        <p:spPr>
          <a:xfrm>
            <a:off x="10430931" y="5774267"/>
            <a:ext cx="1625600" cy="770466"/>
          </a:xfrm>
          <a:prstGeom prst="triangle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A96268-E773-4E5A-BC5F-F9A590C91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4620" y="3802093"/>
            <a:ext cx="3227504" cy="16137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347F5F-CF7B-4DE8-8B0B-D4ACD8227687}"/>
              </a:ext>
            </a:extLst>
          </p:cNvPr>
          <p:cNvSpPr txBox="1"/>
          <p:nvPr/>
        </p:nvSpPr>
        <p:spPr>
          <a:xfrm>
            <a:off x="1752600" y="663235"/>
            <a:ext cx="8686800" cy="320040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0" i="0" strike="noStrike" kern="1200" cap="none" spc="0" normalizeH="0" baseline="0" noProof="0" dirty="0">
                <a:ln>
                  <a:noFill/>
                </a:ln>
                <a:solidFill>
                  <a:srgbClr val="1F988B"/>
                </a:solidFill>
                <a:effectLst/>
                <a:uLnTx/>
                <a:uFillTx/>
                <a:latin typeface="Akzidenz-Grotesk BQ MedCnd" panose="02000606020000020004" pitchFamily="50" charset="0"/>
              </a:rPr>
              <a:t>THANK YOU!</a:t>
            </a:r>
            <a:endParaRPr kumimoji="0" lang="en-US" sz="8000" b="0" i="0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kzidenz-Grotesk BQ MedCnd" panose="02000606020000020004" pitchFamily="50" charset="0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A31615CD-A121-D78E-A8A4-2C1F591D1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013" y="6153150"/>
            <a:ext cx="1285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58585A"/>
                </a:solidFill>
                <a:latin typeface="Akzidenz-Grotesk BQ BoldCnd" panose="02000506050000020004" pitchFamily="50" charset="0"/>
              </a:rPr>
              <a:t>wdt.edu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3C085-DA4E-4F1C-1BAB-E3A6B4F3A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9288" y="5957771"/>
            <a:ext cx="1482725" cy="57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608597-83CD-C55D-937D-FA769A6D4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73268" y="5742499"/>
            <a:ext cx="687740" cy="70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91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43732" y="0"/>
            <a:ext cx="948267" cy="6858000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44733"/>
            <a:ext cx="12192000" cy="313267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0430931" y="5774267"/>
            <a:ext cx="1625600" cy="770466"/>
          </a:xfrm>
          <a:prstGeom prst="triangle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E78673-F834-499C-9BD8-87B70D283B6D}"/>
              </a:ext>
            </a:extLst>
          </p:cNvPr>
          <p:cNvSpPr txBox="1">
            <a:spLocks/>
          </p:cNvSpPr>
          <p:nvPr/>
        </p:nvSpPr>
        <p:spPr>
          <a:xfrm>
            <a:off x="1" y="83132"/>
            <a:ext cx="11243730" cy="8906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solidFill>
                <a:srgbClr val="1F988B"/>
              </a:solidFill>
              <a:latin typeface="Akzidenz-Grotesk BQ MedCnd" panose="02000606020000020004" pitchFamily="50" charset="0"/>
            </a:endParaRP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A153BFEB-9600-4C7C-87CF-121F3F003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63" y="170262"/>
            <a:ext cx="4660937" cy="11887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D82D9E-4EC3-4D35-BE76-7F247D522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1866" y="1501862"/>
            <a:ext cx="5446441" cy="2352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27B196-85DF-8630-CF3B-6D3C7F1917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044" y="4281937"/>
            <a:ext cx="4835938" cy="206345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418749E-EDAE-F028-A7FD-99F991E025EF}"/>
              </a:ext>
            </a:extLst>
          </p:cNvPr>
          <p:cNvGrpSpPr/>
          <p:nvPr/>
        </p:nvGrpSpPr>
        <p:grpSpPr>
          <a:xfrm>
            <a:off x="8011004" y="5981092"/>
            <a:ext cx="2419927" cy="548640"/>
            <a:chOff x="7869497" y="5976206"/>
            <a:chExt cx="2561965" cy="595414"/>
          </a:xfrm>
        </p:grpSpPr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EB748ACE-F286-0636-C181-90569E278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9497" y="6171510"/>
              <a:ext cx="9482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58585A"/>
                  </a:solidFill>
                  <a:latin typeface="Akzidenz-Grotesk BQ BoldCnd" panose="02000506050000020004" pitchFamily="50" charset="0"/>
                </a:rPr>
                <a:t>wdt.edu</a:t>
              </a:r>
              <a:endParaRPr lang="en-US" altLang="en-US" sz="2400" dirty="0">
                <a:solidFill>
                  <a:srgbClr val="58585A"/>
                </a:solidFill>
                <a:latin typeface="Akzidenz-Grotesk BQ BoldCnd" panose="02000506050000020004" pitchFamily="50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B57D0A5-4607-CB79-3CC6-7CC1CD5F53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775836" y="6099759"/>
              <a:ext cx="1139969" cy="440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1">
              <a:extLst>
                <a:ext uri="{FF2B5EF4-FFF2-40B4-BE49-F238E27FC236}">
                  <a16:creationId xmlns:a16="http://schemas.microsoft.com/office/drawing/2014/main" id="{CB3B1EA0-A68B-F679-6FD0-F8F6C82F6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928270" y="5976206"/>
              <a:ext cx="503192" cy="51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00B0BAD-CF95-7F80-EE7D-C4016BDB5A30}"/>
              </a:ext>
            </a:extLst>
          </p:cNvPr>
          <p:cNvSpPr txBox="1"/>
          <p:nvPr/>
        </p:nvSpPr>
        <p:spPr>
          <a:xfrm>
            <a:off x="741044" y="1314179"/>
            <a:ext cx="407561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kzidenz-Grotesk BQ MedCnd" panose="02000606020000020004" pitchFamily="50" charset="0"/>
              </a:rPr>
              <a:t>Agenda: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B0503030502060204" pitchFamily="34" charset="0"/>
              </a:rPr>
              <a:t>Build Dakota Scholarship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B0503030502060204" pitchFamily="34" charset="0"/>
              </a:rPr>
              <a:t>Scholarship Details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B0503030502060204" pitchFamily="34" charset="0"/>
              </a:rPr>
              <a:t>How to Apply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B0503030502060204" pitchFamily="34" charset="0"/>
              </a:rPr>
              <a:t>WDT Foundation Scholarships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B0503030502060204" pitchFamily="34" charset="0"/>
              </a:rPr>
              <a:t>Scholarship Details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B0503030502060204" pitchFamily="34" charset="0"/>
              </a:rPr>
              <a:t>How to apply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B0503030502060204" pitchFamily="34" charset="0"/>
              </a:rPr>
              <a:t>Scholarship tips</a:t>
            </a:r>
          </a:p>
        </p:txBody>
      </p:sp>
      <p:pic>
        <p:nvPicPr>
          <p:cNvPr id="17" name="Picture 1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105989B-FB28-945C-88A3-FC1397CF53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859" y="4119423"/>
            <a:ext cx="225845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3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43732" y="0"/>
            <a:ext cx="948267" cy="6858000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44733"/>
            <a:ext cx="12192000" cy="313267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0430931" y="5774267"/>
            <a:ext cx="1625600" cy="770466"/>
          </a:xfrm>
          <a:prstGeom prst="triangle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E78673-F834-499C-9BD8-87B70D283B6D}"/>
              </a:ext>
            </a:extLst>
          </p:cNvPr>
          <p:cNvSpPr txBox="1">
            <a:spLocks/>
          </p:cNvSpPr>
          <p:nvPr/>
        </p:nvSpPr>
        <p:spPr>
          <a:xfrm>
            <a:off x="1" y="83132"/>
            <a:ext cx="11243730" cy="8906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solidFill>
                <a:srgbClr val="1F988B"/>
              </a:solidFill>
              <a:latin typeface="Akzidenz-Grotesk BQ MedCnd" panose="02000606020000020004" pitchFamily="50" charset="0"/>
            </a:endParaRP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A153BFEB-9600-4C7C-87CF-121F3F003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47" y="180492"/>
            <a:ext cx="2559637" cy="6528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D82D9E-4EC3-4D35-BE76-7F247D522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425" y="3945194"/>
            <a:ext cx="5446441" cy="23528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418749E-EDAE-F028-A7FD-99F991E025EF}"/>
              </a:ext>
            </a:extLst>
          </p:cNvPr>
          <p:cNvGrpSpPr/>
          <p:nvPr/>
        </p:nvGrpSpPr>
        <p:grpSpPr>
          <a:xfrm>
            <a:off x="8011004" y="5981092"/>
            <a:ext cx="2419927" cy="548640"/>
            <a:chOff x="7869497" y="5976206"/>
            <a:chExt cx="2561965" cy="595414"/>
          </a:xfrm>
        </p:grpSpPr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EB748ACE-F286-0636-C181-90569E278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9497" y="6171510"/>
              <a:ext cx="9482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58585A"/>
                  </a:solidFill>
                  <a:latin typeface="Akzidenz-Grotesk BQ BoldCnd" panose="02000506050000020004" pitchFamily="50" charset="0"/>
                </a:rPr>
                <a:t>wdt.edu</a:t>
              </a:r>
              <a:endParaRPr lang="en-US" altLang="en-US" sz="2400" dirty="0">
                <a:solidFill>
                  <a:srgbClr val="58585A"/>
                </a:solidFill>
                <a:latin typeface="Akzidenz-Grotesk BQ BoldCnd" panose="02000506050000020004" pitchFamily="50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B57D0A5-4607-CB79-3CC6-7CC1CD5F53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775836" y="6099759"/>
              <a:ext cx="1139969" cy="440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1">
              <a:extLst>
                <a:ext uri="{FF2B5EF4-FFF2-40B4-BE49-F238E27FC236}">
                  <a16:creationId xmlns:a16="http://schemas.microsoft.com/office/drawing/2014/main" id="{CB3B1EA0-A68B-F679-6FD0-F8F6C82F6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928270" y="5976206"/>
              <a:ext cx="503192" cy="51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47B776C-2435-8462-04C2-F6B5D1A164E2}"/>
              </a:ext>
            </a:extLst>
          </p:cNvPr>
          <p:cNvSpPr txBox="1"/>
          <p:nvPr/>
        </p:nvSpPr>
        <p:spPr>
          <a:xfrm>
            <a:off x="175425" y="917727"/>
            <a:ext cx="54464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roxima Nova" panose="020B0503030502060204" pitchFamily="34" charset="0"/>
              </a:rPr>
              <a:t>WDT Foundation Scholarships: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B0503030502060204" pitchFamily="34" charset="0"/>
              </a:rPr>
              <a:t>Over 30 individual scholarships from one award up to 70 awards.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B0503030502060204" pitchFamily="34" charset="0"/>
              </a:rPr>
              <a:t>Over $500,000 awarded annually.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B0503030502060204" pitchFamily="34" charset="0"/>
              </a:rPr>
              <a:t>Based on merit, financial need, and career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B0503030502060204" pitchFamily="34" charset="0"/>
              </a:rPr>
              <a:t>Universal scholarship application.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Proxima Nova" panose="020B0503030502060204" pitchFamily="34" charset="0"/>
              </a:rPr>
              <a:t>One</a:t>
            </a:r>
            <a:r>
              <a:rPr lang="en-US" dirty="0">
                <a:latin typeface="Proxima Nova" panose="020B0503030502060204" pitchFamily="34" charset="0"/>
              </a:rPr>
              <a:t> application that will automatically applies the applicants to </a:t>
            </a:r>
            <a:r>
              <a:rPr lang="en-US" u="sng" dirty="0">
                <a:latin typeface="Proxima Nova" panose="020B0503030502060204" pitchFamily="34" charset="0"/>
              </a:rPr>
              <a:t>every</a:t>
            </a:r>
            <a:r>
              <a:rPr lang="en-US" dirty="0">
                <a:latin typeface="Proxima Nova" panose="020B0503030502060204" pitchFamily="34" charset="0"/>
              </a:rPr>
              <a:t> foundation scholarship they are eligible!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DB5964-FB7F-ABED-CA3D-F850D08CB281}"/>
              </a:ext>
            </a:extLst>
          </p:cNvPr>
          <p:cNvSpPr txBox="1"/>
          <p:nvPr/>
        </p:nvSpPr>
        <p:spPr>
          <a:xfrm>
            <a:off x="5769390" y="1100373"/>
            <a:ext cx="5326818" cy="3785652"/>
          </a:xfrm>
          <a:prstGeom prst="rect">
            <a:avLst/>
          </a:prstGeom>
          <a:noFill/>
          <a:ln w="57150">
            <a:solidFill>
              <a:srgbClr val="1F988A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roxima Nova" panose="020B0503030502060204" pitchFamily="34" charset="0"/>
              </a:rPr>
              <a:t>How to Apply: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DF5C26"/>
                </a:solidFill>
                <a:highlight>
                  <a:srgbClr val="FFFF00"/>
                </a:highlight>
                <a:latin typeface="Proxima Nova" panose="020B0503030502060204" pitchFamily="34" charset="0"/>
              </a:rPr>
              <a:t>January 1 – March 31 </a:t>
            </a:r>
            <a:r>
              <a:rPr lang="en-US" sz="2400" dirty="0">
                <a:latin typeface="Proxima Nova" panose="020B0503030502060204" pitchFamily="34" charset="0"/>
              </a:rPr>
              <a:t>for Summer/Fall.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F988A"/>
                </a:solidFill>
                <a:latin typeface="Proxima Nova" panose="020B0503030502060204" pitchFamily="34" charset="0"/>
              </a:rPr>
              <a:t>August 1 – October 31 </a:t>
            </a:r>
            <a:r>
              <a:rPr lang="en-US" sz="2400" dirty="0">
                <a:latin typeface="Proxima Nova" panose="020B0503030502060204" pitchFamily="34" charset="0"/>
              </a:rPr>
              <a:t>for Spring.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503030502060204" pitchFamily="34" charset="0"/>
                <a:hlinkClick r:id="rId7"/>
              </a:rPr>
              <a:t>https://my.wdt.edu/ics/scholarship/</a:t>
            </a:r>
            <a:endParaRPr lang="en-US" sz="2400" dirty="0">
              <a:latin typeface="Proxima Nova" panose="020B050303050206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503030502060204" pitchFamily="34" charset="0"/>
              </a:rPr>
              <a:t>Requires a student ID # to submit the scholarship application.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503030502060204" pitchFamily="34" charset="0"/>
              </a:rPr>
              <a:t>2 Essay questions.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503030502060204" pitchFamily="34" charset="0"/>
              </a:rPr>
              <a:t>No minimum GPA to apply!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503030502060204" pitchFamily="34" charset="0"/>
              </a:rPr>
              <a:t>No age limit!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E06DD97-4693-9934-1C55-0F7D719A8B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71" y="6245931"/>
            <a:ext cx="1509587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6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43732" y="0"/>
            <a:ext cx="948267" cy="6858000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6544238"/>
            <a:ext cx="12192000" cy="313267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0486347" y="5774267"/>
            <a:ext cx="1625600" cy="770466"/>
          </a:xfrm>
          <a:prstGeom prst="triangle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6436" y="97166"/>
            <a:ext cx="1031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Akzidenz-Grotesk BQ MedCnd" panose="02000606020000020004" pitchFamily="50" charset="0"/>
              </a:rPr>
              <a:t>Universal Application for all WDT Foundation Scholarships!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94B17C-7424-4F49-9109-EEE4097955F3}"/>
              </a:ext>
            </a:extLst>
          </p:cNvPr>
          <p:cNvSpPr txBox="1"/>
          <p:nvPr/>
        </p:nvSpPr>
        <p:spPr>
          <a:xfrm>
            <a:off x="41953" y="523229"/>
            <a:ext cx="5143500" cy="623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750"/>
              </a:spcAft>
            </a:pPr>
            <a:r>
              <a:rPr lang="en-US" b="1" u="sng" dirty="0">
                <a:solidFill>
                  <a:srgbClr val="000000"/>
                </a:solidFill>
                <a:latin typeface="Proxima Nova" panose="020B0503030502060204" pitchFamily="34" charset="0"/>
              </a:rPr>
              <a:t>Summer/Fall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Proxima Nova" panose="020B0503030502060204" pitchFamily="34" charset="0"/>
              </a:rPr>
              <a:t> WDT Foundation Scholarships</a:t>
            </a:r>
            <a:endParaRPr lang="en-US" b="0" i="0" dirty="0">
              <a:solidFill>
                <a:srgbClr val="575757"/>
              </a:solidFill>
              <a:effectLst/>
              <a:latin typeface="Proxima Nova" panose="020B0503030502060204" pitchFamily="34" charset="0"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1600" dirty="0">
                <a:solidFill>
                  <a:srgbClr val="575757"/>
                </a:solidFill>
                <a:effectLst/>
                <a:latin typeface="Proxima Nova" panose="020B0503030502060204" pitchFamily="34" charset="0"/>
                <a:ea typeface="Times New Roman" panose="02020603050405020304" pitchFamily="18" charset="0"/>
              </a:rPr>
              <a:t>Alen Sigman Memorial - $250</a:t>
            </a:r>
            <a:endParaRPr lang="en-US" sz="1600" dirty="0">
              <a:effectLst/>
              <a:latin typeface="Proxima Nova" panose="020B050303050206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1600" dirty="0">
                <a:solidFill>
                  <a:srgbClr val="575757"/>
                </a:solidFill>
                <a:effectLst/>
                <a:latin typeface="Proxima Nova" panose="020B0503030502060204" pitchFamily="34" charset="0"/>
                <a:ea typeface="Times New Roman" panose="02020603050405020304" pitchFamily="18" charset="0"/>
              </a:rPr>
              <a:t>Betty Sever - $300</a:t>
            </a:r>
            <a:endParaRPr lang="en-US" sz="1600" dirty="0">
              <a:effectLst/>
              <a:latin typeface="Proxima Nova" panose="020B050303050206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1600" dirty="0">
                <a:solidFill>
                  <a:srgbClr val="575757"/>
                </a:solidFill>
                <a:effectLst/>
                <a:latin typeface="Proxima Nova" panose="020B0503030502060204" pitchFamily="34" charset="0"/>
                <a:ea typeface="Times New Roman" panose="02020603050405020304" pitchFamily="18" charset="0"/>
              </a:rPr>
              <a:t>Black Hills Metal Fabricators - $1,000</a:t>
            </a:r>
            <a:endParaRPr lang="en-US" sz="1600" dirty="0">
              <a:effectLst/>
              <a:latin typeface="Proxima Nova" panose="020B050303050206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1600" dirty="0">
                <a:solidFill>
                  <a:srgbClr val="575757"/>
                </a:solidFill>
                <a:effectLst/>
                <a:latin typeface="Proxima Nova" panose="020B0503030502060204" pitchFamily="34" charset="0"/>
                <a:ea typeface="Times New Roman" panose="02020603050405020304" pitchFamily="18" charset="0"/>
              </a:rPr>
              <a:t>Bridges Scholarships - $1,000</a:t>
            </a:r>
            <a:endParaRPr lang="en-US" sz="1600" dirty="0">
              <a:effectLst/>
              <a:latin typeface="Proxima Nova" panose="020B050303050206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1600" dirty="0">
                <a:solidFill>
                  <a:srgbClr val="575757"/>
                </a:solidFill>
                <a:effectLst/>
                <a:latin typeface="Proxima Nova" panose="020B0503030502060204" pitchFamily="34" charset="0"/>
                <a:ea typeface="Times New Roman" panose="02020603050405020304" pitchFamily="18" charset="0"/>
              </a:rPr>
              <a:t>Brosz Engineering - $1,000</a:t>
            </a:r>
            <a:endParaRPr lang="en-US" sz="1600" dirty="0">
              <a:effectLst/>
              <a:latin typeface="Proxima Nova" panose="020B050303050206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1600" dirty="0">
                <a:solidFill>
                  <a:srgbClr val="575757"/>
                </a:solidFill>
                <a:effectLst/>
                <a:latin typeface="Proxima Nova" panose="020B0503030502060204" pitchFamily="34" charset="0"/>
                <a:ea typeface="Times New Roman" panose="02020603050405020304" pitchFamily="18" charset="0"/>
              </a:rPr>
              <a:t>Building Community - $1,000</a:t>
            </a:r>
            <a:endParaRPr lang="en-US" sz="1600" dirty="0">
              <a:effectLst/>
              <a:latin typeface="Proxima Nova" panose="020B050303050206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1600" dirty="0">
                <a:solidFill>
                  <a:srgbClr val="575757"/>
                </a:solidFill>
                <a:effectLst/>
                <a:latin typeface="Proxima Nova" panose="020B0503030502060204" pitchFamily="34" charset="0"/>
                <a:ea typeface="Times New Roman" panose="02020603050405020304" pitchFamily="18" charset="0"/>
              </a:rPr>
              <a:t>Caterpillar MineStar – Full-ride scholarship for Autonomous Equipment Technician Program</a:t>
            </a:r>
            <a:endParaRPr lang="en-US" sz="1600" dirty="0">
              <a:effectLst/>
              <a:latin typeface="Proxima Nova" panose="020B050303050206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1600" dirty="0">
                <a:solidFill>
                  <a:srgbClr val="575757"/>
                </a:solidFill>
                <a:effectLst/>
                <a:latin typeface="Proxima Nova" panose="020B0503030502060204" pitchFamily="34" charset="0"/>
                <a:ea typeface="Times New Roman" panose="02020603050405020304" pitchFamily="18" charset="0"/>
              </a:rPr>
              <a:t>Craig &amp; Joan Uhre - $1,000</a:t>
            </a:r>
            <a:endParaRPr lang="en-US" sz="1600" dirty="0">
              <a:effectLst/>
              <a:latin typeface="Proxima Nova" panose="020B050303050206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1600" dirty="0">
                <a:solidFill>
                  <a:srgbClr val="575757"/>
                </a:solidFill>
                <a:effectLst/>
                <a:latin typeface="Proxima Nova" panose="020B0503030502060204" pitchFamily="34" charset="0"/>
                <a:ea typeface="Times New Roman" panose="02020603050405020304" pitchFamily="18" charset="0"/>
              </a:rPr>
              <a:t>Crazy Horse Memorial - $500 to $2,000 (multiple awards)</a:t>
            </a:r>
            <a:endParaRPr lang="en-US" sz="1600" dirty="0">
              <a:effectLst/>
              <a:latin typeface="Proxima Nova" panose="020B050303050206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1600" dirty="0">
                <a:solidFill>
                  <a:srgbClr val="575757"/>
                </a:solidFill>
                <a:effectLst/>
                <a:latin typeface="Proxima Nova" panose="020B0503030502060204" pitchFamily="34" charset="0"/>
                <a:ea typeface="Times New Roman" panose="02020603050405020304" pitchFamily="18" charset="0"/>
              </a:rPr>
              <a:t>Dr. Ann Bolman Memorial – $500</a:t>
            </a:r>
          </a:p>
          <a:p>
            <a:pPr>
              <a:spcAft>
                <a:spcPts val="750"/>
              </a:spcAft>
            </a:pPr>
            <a:r>
              <a:rPr lang="en-US" sz="1600" dirty="0">
                <a:solidFill>
                  <a:srgbClr val="575757"/>
                </a:solidFill>
                <a:effectLst/>
                <a:latin typeface="Proxima Nova" panose="020B0503030502060204" pitchFamily="34" charset="0"/>
                <a:ea typeface="Times New Roman" panose="02020603050405020304" pitchFamily="18" charset="0"/>
              </a:rPr>
              <a:t>Dr. Kenneth Gifford Memorial - $1,000 (multiple awards)</a:t>
            </a: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1600" dirty="0">
                <a:solidFill>
                  <a:srgbClr val="575757"/>
                </a:solidFill>
                <a:effectLst/>
                <a:latin typeface="Proxima Nova" panose="020B0503030502060204" pitchFamily="34" charset="0"/>
                <a:ea typeface="Times New Roman" panose="02020603050405020304" pitchFamily="18" charset="0"/>
              </a:rPr>
              <a:t>eCampus Textbook Scholarship – Varies (multiple awards)</a:t>
            </a:r>
          </a:p>
          <a:p>
            <a:pPr>
              <a:spcAft>
                <a:spcPts val="750"/>
              </a:spcAft>
            </a:pPr>
            <a:r>
              <a:rPr lang="en-US" sz="1600" dirty="0">
                <a:solidFill>
                  <a:srgbClr val="575757"/>
                </a:solidFill>
                <a:effectLst/>
                <a:latin typeface="Proxima Nova" panose="020B0503030502060204" pitchFamily="34" charset="0"/>
                <a:ea typeface="Times New Roman" panose="02020603050405020304" pitchFamily="18" charset="0"/>
              </a:rPr>
              <a:t>EE Diers Family Scholarship - $</a:t>
            </a:r>
            <a:r>
              <a:rPr lang="en-US" sz="1600" dirty="0">
                <a:solidFill>
                  <a:srgbClr val="575757"/>
                </a:solidFill>
                <a:latin typeface="Proxima Nova" panose="020B0503030502060204" pitchFamily="34" charset="0"/>
                <a:ea typeface="Times New Roman" panose="02020603050405020304" pitchFamily="18" charset="0"/>
              </a:rPr>
              <a:t>500</a:t>
            </a:r>
            <a:r>
              <a:rPr lang="en-US" sz="1600" dirty="0">
                <a:solidFill>
                  <a:srgbClr val="575757"/>
                </a:solidFill>
                <a:effectLst/>
                <a:latin typeface="Proxima Nova" panose="020B0503030502060204" pitchFamily="34" charset="0"/>
                <a:ea typeface="Times New Roman" panose="02020603050405020304" pitchFamily="18" charset="0"/>
              </a:rPr>
              <a:t> - $3,000 (multiple awards)</a:t>
            </a: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endParaRPr lang="en-US" sz="1600" dirty="0">
              <a:effectLst/>
              <a:latin typeface="Proxima Nova" panose="020B050303050206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B6A4CF-8D2F-42CA-9660-EA17033E3DA4}"/>
              </a:ext>
            </a:extLst>
          </p:cNvPr>
          <p:cNvSpPr txBox="1"/>
          <p:nvPr/>
        </p:nvSpPr>
        <p:spPr>
          <a:xfrm>
            <a:off x="5029200" y="837671"/>
            <a:ext cx="6315075" cy="549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"/>
              </a:spcAft>
            </a:pPr>
            <a:r>
              <a:rPr lang="en-US" sz="1600" dirty="0">
                <a:solidFill>
                  <a:srgbClr val="575757"/>
                </a:solidFill>
                <a:latin typeface="Proxima Nova" panose="020B0503030502060204" pitchFamily="34" charset="0"/>
                <a:ea typeface="Times New Roman" panose="02020603050405020304" pitchFamily="18" charset="0"/>
              </a:rPr>
              <a:t>Independent Insurance Agents of Rapid City - $500 (</a:t>
            </a:r>
            <a:r>
              <a:rPr lang="en-US" sz="1600" dirty="0">
                <a:solidFill>
                  <a:srgbClr val="575757"/>
                </a:solidFill>
                <a:effectLst/>
                <a:latin typeface="Proxima Nova" panose="020B0503030502060204" pitchFamily="34" charset="0"/>
                <a:ea typeface="Times New Roman" panose="02020603050405020304" pitchFamily="18" charset="0"/>
              </a:rPr>
              <a:t>multiple awards)</a:t>
            </a:r>
          </a:p>
          <a:p>
            <a:pPr>
              <a:spcAft>
                <a:spcPts val="750"/>
              </a:spcAft>
            </a:pPr>
            <a:r>
              <a:rPr lang="en-US" sz="1600" dirty="0">
                <a:solidFill>
                  <a:srgbClr val="575757"/>
                </a:solidFill>
                <a:effectLst/>
                <a:latin typeface="Proxima Nova" panose="020B0503030502060204" pitchFamily="34" charset="0"/>
                <a:ea typeface="Times New Roman" panose="02020603050405020304" pitchFamily="18" charset="0"/>
              </a:rPr>
              <a:t>John T. Vucurevich Foundation - $1,500 to $2,500 (multiple awards)</a:t>
            </a:r>
            <a:endParaRPr lang="en-US" sz="1600" dirty="0">
              <a:effectLst/>
              <a:latin typeface="Proxima Nova" panose="020B050303050206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1600" dirty="0">
                <a:solidFill>
                  <a:srgbClr val="575757"/>
                </a:solidFill>
                <a:latin typeface="Proxima Nova" panose="020B0503030502060204" pitchFamily="34" charset="0"/>
                <a:ea typeface="Times New Roman" panose="02020603050405020304" pitchFamily="18" charset="0"/>
              </a:rPr>
              <a:t>Laverne &amp; Myrtle Eich - $10,000 (</a:t>
            </a:r>
            <a:r>
              <a:rPr lang="en-US" sz="1600" dirty="0">
                <a:solidFill>
                  <a:srgbClr val="575757"/>
                </a:solidFill>
                <a:effectLst/>
                <a:latin typeface="Proxima Nova" panose="020B0503030502060204" pitchFamily="34" charset="0"/>
                <a:ea typeface="Times New Roman" panose="02020603050405020304" pitchFamily="18" charset="0"/>
              </a:rPr>
              <a:t>multiple awards</a:t>
            </a:r>
            <a:r>
              <a:rPr lang="en-US" sz="1600" dirty="0">
                <a:solidFill>
                  <a:srgbClr val="575757"/>
                </a:solidFill>
                <a:latin typeface="Proxima Nova" panose="020B0503030502060204" pitchFamily="34" charset="0"/>
                <a:ea typeface="Times New Roman" panose="02020603050405020304" pitchFamily="18" charset="0"/>
              </a:rPr>
              <a:t>)</a:t>
            </a:r>
            <a:endParaRPr lang="en-US" sz="1600" dirty="0">
              <a:effectLst/>
              <a:latin typeface="Proxima Nova" panose="020B050303050206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1600" dirty="0">
                <a:solidFill>
                  <a:srgbClr val="575757"/>
                </a:solidFill>
                <a:effectLst/>
                <a:latin typeface="Proxima Nova" panose="020B0503030502060204" pitchFamily="34" charset="0"/>
                <a:ea typeface="Times New Roman" panose="02020603050405020304" pitchFamily="18" charset="0"/>
              </a:rPr>
              <a:t>Milton DeBrie Memorial - $500</a:t>
            </a:r>
            <a:endParaRPr lang="en-US" sz="1600" dirty="0">
              <a:effectLst/>
              <a:latin typeface="Proxima Nova" panose="020B050303050206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1600" dirty="0">
                <a:solidFill>
                  <a:srgbClr val="575757"/>
                </a:solidFill>
                <a:effectLst/>
                <a:latin typeface="Proxima Nova" panose="020B0503030502060204" pitchFamily="34" charset="0"/>
                <a:ea typeface="Times New Roman" panose="02020603050405020304" pitchFamily="18" charset="0"/>
              </a:rPr>
              <a:t>Montana Dakota Utilities - $1,250 (multiple awards)</a:t>
            </a:r>
            <a:endParaRPr lang="en-US" sz="1600" dirty="0">
              <a:effectLst/>
              <a:latin typeface="Proxima Nova" panose="020B050303050206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1600" dirty="0">
                <a:solidFill>
                  <a:srgbClr val="575757"/>
                </a:solidFill>
                <a:effectLst/>
                <a:latin typeface="Proxima Nova" panose="020B0503030502060204" pitchFamily="34" charset="0"/>
                <a:ea typeface="Times New Roman" panose="02020603050405020304" pitchFamily="18" charset="0"/>
              </a:rPr>
              <a:t>Myron Matusiak Memorial - $1,000</a:t>
            </a:r>
            <a:endParaRPr lang="en-US" sz="1600" dirty="0">
              <a:effectLst/>
              <a:latin typeface="Proxima Nova" panose="020B050303050206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1600" dirty="0">
                <a:solidFill>
                  <a:srgbClr val="575757"/>
                </a:solidFill>
                <a:effectLst/>
                <a:latin typeface="Proxima Nova" panose="020B0503030502060204" pitchFamily="34" charset="0"/>
                <a:ea typeface="Times New Roman" panose="02020603050405020304" pitchFamily="18" charset="0"/>
              </a:rPr>
              <a:t>Northern Hills DAV - $1,000 (multiple awards)</a:t>
            </a: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1600" dirty="0">
                <a:solidFill>
                  <a:srgbClr val="575757"/>
                </a:solidFill>
                <a:latin typeface="Proxima Nova" panose="020B0503030502060204" pitchFamily="34" charset="0"/>
                <a:ea typeface="Times New Roman" panose="02020603050405020304" pitchFamily="18" charset="0"/>
              </a:rPr>
              <a:t>PhleBiz - $200 - $2,000 (</a:t>
            </a:r>
            <a:r>
              <a:rPr lang="en-US" sz="1600" dirty="0">
                <a:solidFill>
                  <a:srgbClr val="575757"/>
                </a:solidFill>
                <a:effectLst/>
                <a:latin typeface="Proxima Nova" panose="020B0503030502060204" pitchFamily="34" charset="0"/>
                <a:ea typeface="Times New Roman" panose="02020603050405020304" pitchFamily="18" charset="0"/>
              </a:rPr>
              <a:t>multiple awards</a:t>
            </a:r>
            <a:r>
              <a:rPr lang="en-US" sz="1600" dirty="0">
                <a:solidFill>
                  <a:srgbClr val="575757"/>
                </a:solidFill>
                <a:latin typeface="Proxima Nova" panose="020B0503030502060204" pitchFamily="34" charset="0"/>
                <a:ea typeface="Times New Roman" panose="02020603050405020304" pitchFamily="18" charset="0"/>
              </a:rPr>
              <a:t>)</a:t>
            </a:r>
            <a:endParaRPr lang="en-US" sz="1600" dirty="0">
              <a:effectLst/>
              <a:latin typeface="Proxima Nova" panose="020B050303050206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1600" dirty="0">
                <a:solidFill>
                  <a:srgbClr val="575757"/>
                </a:solidFill>
                <a:effectLst/>
                <a:latin typeface="Proxima Nova" panose="020B0503030502060204" pitchFamily="34" charset="0"/>
                <a:ea typeface="Times New Roman" panose="02020603050405020304" pitchFamily="18" charset="0"/>
              </a:rPr>
              <a:t>Robbie Ludeman Memorial - $250</a:t>
            </a: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1600" dirty="0">
                <a:solidFill>
                  <a:srgbClr val="575757"/>
                </a:solidFill>
                <a:latin typeface="Proxima Nova" panose="020B0503030502060204" pitchFamily="34" charset="0"/>
                <a:ea typeface="Times New Roman" panose="02020603050405020304" pitchFamily="18" charset="0"/>
              </a:rPr>
              <a:t>RSES Scholarship - $500 </a:t>
            </a:r>
            <a:endParaRPr lang="en-US" sz="1600" dirty="0">
              <a:effectLst/>
              <a:latin typeface="Proxima Nova" panose="020B050303050206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1600" dirty="0">
                <a:solidFill>
                  <a:srgbClr val="575757"/>
                </a:solidFill>
                <a:effectLst/>
                <a:latin typeface="Proxima Nova" panose="020B0503030502060204" pitchFamily="34" charset="0"/>
                <a:ea typeface="Times New Roman" panose="02020603050405020304" pitchFamily="18" charset="0"/>
              </a:rPr>
              <a:t>SD Education Access Foundation - $1,000 -$2,000 (multiple awards)</a:t>
            </a:r>
            <a:endParaRPr lang="en-US" sz="1600" dirty="0">
              <a:effectLst/>
              <a:latin typeface="Proxima Nova" panose="020B050303050206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1600" dirty="0">
                <a:solidFill>
                  <a:srgbClr val="575757"/>
                </a:solidFill>
                <a:effectLst/>
                <a:latin typeface="Proxima Nova" panose="020B0503030502060204" pitchFamily="34" charset="0"/>
                <a:ea typeface="Times New Roman" panose="02020603050405020304" pitchFamily="18" charset="0"/>
              </a:rPr>
              <a:t>Universal Pediatrics LPN-RN - $1,000 (multiple awards)</a:t>
            </a: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1600" dirty="0">
                <a:solidFill>
                  <a:srgbClr val="575757"/>
                </a:solidFill>
                <a:latin typeface="Proxima Nova" panose="020B0503030502060204" pitchFamily="34" charset="0"/>
                <a:ea typeface="Times New Roman" panose="02020603050405020304" pitchFamily="18" charset="0"/>
              </a:rPr>
              <a:t>WDTC Alumni Paying It Forward Scholarship - $250 (multiple awards)</a:t>
            </a:r>
            <a:endParaRPr lang="en-US" sz="1600" dirty="0">
              <a:effectLst/>
              <a:latin typeface="Proxima Nova" panose="020B050303050206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1600" dirty="0">
                <a:solidFill>
                  <a:srgbClr val="575757"/>
                </a:solidFill>
                <a:effectLst/>
                <a:latin typeface="Proxima Nova" panose="020B0503030502060204" pitchFamily="34" charset="0"/>
                <a:ea typeface="Times New Roman" panose="02020603050405020304" pitchFamily="18" charset="0"/>
              </a:rPr>
              <a:t>William J. Pierce Memorial - $250</a:t>
            </a:r>
            <a:endParaRPr lang="en-US" sz="1600" dirty="0">
              <a:effectLst/>
              <a:latin typeface="Proxima Nova" panose="020B050303050206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71F124-8BBA-1215-2922-7FD73C19AC32}"/>
              </a:ext>
            </a:extLst>
          </p:cNvPr>
          <p:cNvGrpSpPr/>
          <p:nvPr/>
        </p:nvGrpSpPr>
        <p:grpSpPr>
          <a:xfrm>
            <a:off x="8001479" y="5970989"/>
            <a:ext cx="2419927" cy="548640"/>
            <a:chOff x="7869497" y="5976206"/>
            <a:chExt cx="2561965" cy="595414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27E9034B-FBBF-5655-0962-0E0FFBDE9F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9497" y="6171510"/>
              <a:ext cx="9482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58585A"/>
                  </a:solidFill>
                  <a:latin typeface="Akzidenz-Grotesk BQ BoldCnd" panose="02000506050000020004" pitchFamily="50" charset="0"/>
                </a:rPr>
                <a:t>wdt.edu</a:t>
              </a:r>
              <a:endParaRPr lang="en-US" altLang="en-US" sz="2400" dirty="0">
                <a:solidFill>
                  <a:srgbClr val="58585A"/>
                </a:solidFill>
                <a:latin typeface="Akzidenz-Grotesk BQ BoldCnd" panose="02000506050000020004" pitchFamily="50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E574283-1202-1856-59EB-0B794148D6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775836" y="6099759"/>
              <a:ext cx="1139969" cy="440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>
              <a:extLst>
                <a:ext uri="{FF2B5EF4-FFF2-40B4-BE49-F238E27FC236}">
                  <a16:creationId xmlns:a16="http://schemas.microsoft.com/office/drawing/2014/main" id="{43561BA0-882C-1D9E-8244-BD9F7CDFF4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928270" y="5976206"/>
              <a:ext cx="503192" cy="51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 descr="A close-up of a logo&#10;&#10;Description automatically generated">
            <a:extLst>
              <a:ext uri="{FF2B5EF4-FFF2-40B4-BE49-F238E27FC236}">
                <a16:creationId xmlns:a16="http://schemas.microsoft.com/office/drawing/2014/main" id="{4DB20BCF-989A-F6E6-1333-89046F9516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46" y="6217356"/>
            <a:ext cx="1509587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81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43732" y="0"/>
            <a:ext cx="948267" cy="6858000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6544238"/>
            <a:ext cx="12192000" cy="313267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0212" y="144997"/>
            <a:ext cx="1031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Akzidenz-Grotesk BQ MedCnd" panose="02000606020000020004" pitchFamily="50" charset="0"/>
              </a:rPr>
              <a:t>Applying for Scholarships is </a:t>
            </a:r>
            <a:r>
              <a:rPr lang="en-US" sz="2800" u="sng" dirty="0">
                <a:solidFill>
                  <a:schemeClr val="accent2"/>
                </a:solidFill>
                <a:latin typeface="Akzidenz-Grotesk BQ MedCnd" panose="02000606020000020004" pitchFamily="50" charset="0"/>
              </a:rPr>
              <a:t>FREE!</a:t>
            </a:r>
            <a:r>
              <a:rPr lang="en-US" sz="2800" dirty="0">
                <a:solidFill>
                  <a:schemeClr val="accent2"/>
                </a:solidFill>
                <a:latin typeface="Akzidenz-Grotesk BQ MedCnd" panose="02000606020000020004" pitchFamily="50" charset="0"/>
              </a:rPr>
              <a:t> Located in MyWDT.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10430931" y="5774267"/>
            <a:ext cx="1625600" cy="770466"/>
          </a:xfrm>
          <a:prstGeom prst="triangle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CE3478-46AB-6043-A96C-2B94D553AFEB}"/>
              </a:ext>
            </a:extLst>
          </p:cNvPr>
          <p:cNvGrpSpPr/>
          <p:nvPr/>
        </p:nvGrpSpPr>
        <p:grpSpPr>
          <a:xfrm>
            <a:off x="8011004" y="5999564"/>
            <a:ext cx="2419927" cy="548640"/>
            <a:chOff x="7869497" y="5976206"/>
            <a:chExt cx="2561965" cy="595414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B50DB6E-95C1-A50C-4535-FDE3E8EDB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9497" y="6171510"/>
              <a:ext cx="9482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58585A"/>
                  </a:solidFill>
                  <a:latin typeface="Akzidenz-Grotesk BQ BoldCnd" panose="02000506050000020004" pitchFamily="50" charset="0"/>
                </a:rPr>
                <a:t>wdt.edu</a:t>
              </a:r>
              <a:endParaRPr lang="en-US" altLang="en-US" sz="2400" dirty="0">
                <a:solidFill>
                  <a:srgbClr val="58585A"/>
                </a:solidFill>
                <a:latin typeface="Akzidenz-Grotesk BQ BoldCnd" panose="02000506050000020004" pitchFamily="50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EDA7359-E223-095C-C262-CE3800F47A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775836" y="6099759"/>
              <a:ext cx="1139969" cy="440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>
              <a:extLst>
                <a:ext uri="{FF2B5EF4-FFF2-40B4-BE49-F238E27FC236}">
                  <a16:creationId xmlns:a16="http://schemas.microsoft.com/office/drawing/2014/main" id="{14FA1815-C9A1-9681-8786-D8ACBFD5F1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928270" y="5976206"/>
              <a:ext cx="503192" cy="51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 descr="A close-up of a logo&#10;&#10;Description automatically generated">
            <a:extLst>
              <a:ext uri="{FF2B5EF4-FFF2-40B4-BE49-F238E27FC236}">
                <a16:creationId xmlns:a16="http://schemas.microsoft.com/office/drawing/2014/main" id="{2766E208-A892-BB00-8854-887C8FBC9A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71" y="6245931"/>
            <a:ext cx="1509587" cy="274320"/>
          </a:xfrm>
          <a:prstGeom prst="rect">
            <a:avLst/>
          </a:prstGeom>
        </p:spPr>
      </p:pic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EE03AF5A-1013-DD4B-0941-87BB5D870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6" y="659339"/>
            <a:ext cx="10944789" cy="5212080"/>
          </a:xfrm>
          <a:prstGeom prst="rect">
            <a:avLst/>
          </a:prstGeom>
        </p:spPr>
      </p:pic>
      <p:pic>
        <p:nvPicPr>
          <p:cNvPr id="12" name="Picture 1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C55E0D6-58FE-A5E2-0333-657510564F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6" y="4874331"/>
            <a:ext cx="169383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34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43732" y="0"/>
            <a:ext cx="948267" cy="6858000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44733"/>
            <a:ext cx="12192000" cy="313267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0430931" y="5774267"/>
            <a:ext cx="1625600" cy="770466"/>
          </a:xfrm>
          <a:prstGeom prst="triangle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1DE565-288E-4E10-A880-DE52A1AADFBA}"/>
              </a:ext>
            </a:extLst>
          </p:cNvPr>
          <p:cNvSpPr/>
          <p:nvPr/>
        </p:nvSpPr>
        <p:spPr>
          <a:xfrm>
            <a:off x="499533" y="1769922"/>
            <a:ext cx="647331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Proxima Nova" panose="020B0503030502060204" pitchFamily="34" charset="0"/>
              </a:rPr>
              <a:t>Build Dakota Scholarship award varies between $15,000 - $35,000.</a:t>
            </a:r>
          </a:p>
          <a:p>
            <a:endParaRPr lang="en-US" dirty="0">
              <a:latin typeface="Proxima Nova" panose="020B050303050206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503030502060204" pitchFamily="34" charset="0"/>
              </a:rPr>
              <a:t>Covers: Tuition, fees, books, laptop, tools/equipment, uniforms.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B0503030502060204" pitchFamily="34" charset="0"/>
              </a:rPr>
              <a:t>No minimum GPA to apply!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503030502060204" pitchFamily="34" charset="0"/>
              </a:rPr>
              <a:t>No age limit but must have HS diploma/GED.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503030502060204" pitchFamily="34" charset="0"/>
              </a:rPr>
              <a:t>20+ eligible programs at WDTC!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" panose="020B0503030502060204" pitchFamily="34" charset="0"/>
              </a:rPr>
              <a:t>1-year Diploma &amp; 2-year AAS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Proxima Nova" panose="020B050303050206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348742-6FE7-4867-B8E6-333CE36EB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102" y="208641"/>
            <a:ext cx="4477525" cy="1114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4E5DF6A-C51C-42D9-B8E5-DAC375FE449C}"/>
              </a:ext>
            </a:extLst>
          </p:cNvPr>
          <p:cNvSpPr txBox="1"/>
          <p:nvPr/>
        </p:nvSpPr>
        <p:spPr>
          <a:xfrm>
            <a:off x="503731" y="5598149"/>
            <a:ext cx="5592269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kzidenz-Grotesk BQ MedCnd" panose="02000606020000020004" pitchFamily="50" charset="0"/>
                <a:ea typeface="GungsuhChe" panose="02030609000101010101" pitchFamily="49" charset="-127"/>
              </a:rPr>
              <a:t>FULL RIDE SCHOLARSHIP</a:t>
            </a:r>
          </a:p>
        </p:txBody>
      </p:sp>
      <p:pic>
        <p:nvPicPr>
          <p:cNvPr id="20" name="Picture 19" descr="A group of people in a room&#10;&#10;Description automatically generated">
            <a:extLst>
              <a:ext uri="{FF2B5EF4-FFF2-40B4-BE49-F238E27FC236}">
                <a16:creationId xmlns:a16="http://schemas.microsoft.com/office/drawing/2014/main" id="{B511C964-6377-4717-96AC-B2044A8F0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889" y="1069210"/>
            <a:ext cx="4114800" cy="3957432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49C9D76-9F29-F0CD-1564-D113BEDF0A9A}"/>
              </a:ext>
            </a:extLst>
          </p:cNvPr>
          <p:cNvGrpSpPr/>
          <p:nvPr/>
        </p:nvGrpSpPr>
        <p:grpSpPr>
          <a:xfrm>
            <a:off x="8084894" y="6008800"/>
            <a:ext cx="2419927" cy="548640"/>
            <a:chOff x="7869497" y="5976206"/>
            <a:chExt cx="2561965" cy="595414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0CA3476F-153F-77D0-5858-C1C5768A9B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9497" y="6171510"/>
              <a:ext cx="9482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58585A"/>
                  </a:solidFill>
                  <a:latin typeface="Akzidenz-Grotesk BQ BoldCnd" panose="02000506050000020004" pitchFamily="50" charset="0"/>
                </a:rPr>
                <a:t>wdt.edu</a:t>
              </a:r>
              <a:endParaRPr lang="en-US" altLang="en-US" sz="2400" dirty="0">
                <a:solidFill>
                  <a:srgbClr val="58585A"/>
                </a:solidFill>
                <a:latin typeface="Akzidenz-Grotesk BQ BoldCnd" panose="02000506050000020004" pitchFamily="50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4462599-1A86-82C3-8083-F3CBBC233F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775836" y="6099759"/>
              <a:ext cx="1139969" cy="440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>
              <a:extLst>
                <a:ext uri="{FF2B5EF4-FFF2-40B4-BE49-F238E27FC236}">
                  <a16:creationId xmlns:a16="http://schemas.microsoft.com/office/drawing/2014/main" id="{EECF74AB-0DFB-EAA6-90D5-7AC655865A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928270" y="5976206"/>
              <a:ext cx="503192" cy="51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3A142822-938D-7DC4-658A-A3D9FF4390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71" y="6245931"/>
            <a:ext cx="1509587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5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43732" y="0"/>
            <a:ext cx="948267" cy="6858000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44733"/>
            <a:ext cx="12192000" cy="313267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0430931" y="5774267"/>
            <a:ext cx="1625600" cy="770466"/>
          </a:xfrm>
          <a:prstGeom prst="triangle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49C9D76-9F29-F0CD-1564-D113BEDF0A9A}"/>
              </a:ext>
            </a:extLst>
          </p:cNvPr>
          <p:cNvGrpSpPr/>
          <p:nvPr/>
        </p:nvGrpSpPr>
        <p:grpSpPr>
          <a:xfrm>
            <a:off x="8084894" y="6008800"/>
            <a:ext cx="2419927" cy="548640"/>
            <a:chOff x="7869497" y="5976206"/>
            <a:chExt cx="2561965" cy="595414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0CA3476F-153F-77D0-5858-C1C5768A9B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9497" y="6171510"/>
              <a:ext cx="9482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58585A"/>
                  </a:solidFill>
                  <a:latin typeface="Akzidenz-Grotesk BQ BoldCnd" panose="02000506050000020004" pitchFamily="50" charset="0"/>
                </a:rPr>
                <a:t>wdt.edu</a:t>
              </a:r>
              <a:endParaRPr lang="en-US" altLang="en-US" sz="2400" dirty="0">
                <a:solidFill>
                  <a:srgbClr val="58585A"/>
                </a:solidFill>
                <a:latin typeface="Akzidenz-Grotesk BQ BoldCnd" panose="02000506050000020004" pitchFamily="50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4462599-1A86-82C3-8083-F3CBBC233F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775836" y="6099759"/>
              <a:ext cx="1139969" cy="440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>
              <a:extLst>
                <a:ext uri="{FF2B5EF4-FFF2-40B4-BE49-F238E27FC236}">
                  <a16:creationId xmlns:a16="http://schemas.microsoft.com/office/drawing/2014/main" id="{EECF74AB-0DFB-EAA6-90D5-7AC655865A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928270" y="5976206"/>
              <a:ext cx="503192" cy="51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1D6487A-8C70-5382-C542-92F9CACAA356}"/>
              </a:ext>
            </a:extLst>
          </p:cNvPr>
          <p:cNvSpPr txBox="1"/>
          <p:nvPr/>
        </p:nvSpPr>
        <p:spPr>
          <a:xfrm>
            <a:off x="630985" y="359119"/>
            <a:ext cx="435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58023"/>
                </a:solidFill>
                <a:latin typeface="Akzidenz-Grotesk BQ MedCnd" panose="02000606020000020004" pitchFamily="50" charset="0"/>
              </a:rPr>
              <a:t>High Need Fields of Study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8F560A-CCDA-4410-5329-C6D7F4131727}"/>
              </a:ext>
            </a:extLst>
          </p:cNvPr>
          <p:cNvSpPr txBox="1"/>
          <p:nvPr/>
        </p:nvSpPr>
        <p:spPr>
          <a:xfrm>
            <a:off x="122441" y="954110"/>
            <a:ext cx="53716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Proxima Nova" panose="020B0503030502060204" pitchFamily="34" charset="0"/>
              </a:rPr>
              <a:t>Agriculture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Proxima Nova" panose="020B0503030502060204" pitchFamily="34" charset="0"/>
              </a:rPr>
              <a:t>Automotive/Diesel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Proxima Nova" panose="020B0503030502060204" pitchFamily="34" charset="0"/>
              </a:rPr>
              <a:t>Building Trades/Construction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Proxima Nova" panose="020B0503030502060204" pitchFamily="34" charset="0"/>
              </a:rPr>
              <a:t>Energy Technicians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Proxima Nova" panose="020B0503030502060204" pitchFamily="34" charset="0"/>
              </a:rPr>
              <a:t>Engineering Technicians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Proxima Nova" panose="020B0503030502060204" pitchFamily="34" charset="0"/>
              </a:rPr>
              <a:t>Healthcare &amp; Public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Proxima Nova" panose="020B0503030502060204" pitchFamily="34" charset="0"/>
              </a:rPr>
              <a:t>IT/Computer Information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Proxima Nova" panose="020B0503030502060204" pitchFamily="34" charset="0"/>
              </a:rPr>
              <a:t>Precision Manufacturing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Proxima Nova" panose="020B0503030502060204" pitchFamily="34" charset="0"/>
              </a:rPr>
              <a:t>Welding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4CE22C-ED52-B107-BBD6-51A2C7186B1C}"/>
              </a:ext>
            </a:extLst>
          </p:cNvPr>
          <p:cNvSpPr txBox="1"/>
          <p:nvPr/>
        </p:nvSpPr>
        <p:spPr>
          <a:xfrm>
            <a:off x="5559379" y="376832"/>
            <a:ext cx="571807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Architectural &amp; Engineering Technology (AAS)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Automotive Technology (AAS)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Computer Science/IT Specialist (AAS)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Construction Technology (Diploma)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Dental Assisting (Diploma)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Diesel Technology (AAS)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Drafting &amp; Machining Technology (AAS)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Electrical Trades (AAS)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Environmental Engineering Technician (AAS)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Health Information Management – Coding Specialty (AAS)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HVAC/Refrigeration Technology (AAS)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Law Enforcement Technology (AAS)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Medical Laboratory Technician (AAS)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Paramedic (AAS)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Plumbing Technology (Diploma)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Practical Nursing (Diploma)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Precision Machining Technology (Diploma)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Radiologic Technology (AAS)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Registered Nursing (AAS)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Surgical Technology (AAS)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Welding &amp; Fabrication (AAS)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Proxima Nova" panose="020B0503030502060204" pitchFamily="34" charset="0"/>
              </a:rPr>
              <a:t>Welding &amp; Fabrication (AAS &amp; Diploma)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5FB484-3578-F6D9-CFA6-ACA7EE00D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41" y="3644261"/>
            <a:ext cx="5371674" cy="2722486"/>
          </a:xfrm>
          <a:prstGeom prst="rect">
            <a:avLst/>
          </a:prstGeom>
        </p:spPr>
      </p:pic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C69F5428-B1E2-AFA5-CC75-F608FF1764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71" y="6245931"/>
            <a:ext cx="1509587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2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43732" y="0"/>
            <a:ext cx="948267" cy="6858000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44733"/>
            <a:ext cx="12192000" cy="313267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0430931" y="5774267"/>
            <a:ext cx="1625600" cy="770466"/>
          </a:xfrm>
          <a:prstGeom prst="triangle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348742-6FE7-4867-B8E6-333CE36EB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8978" y="218169"/>
            <a:ext cx="2958246" cy="9497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4E5DF6A-C51C-42D9-B8E5-DAC375FE449C}"/>
              </a:ext>
            </a:extLst>
          </p:cNvPr>
          <p:cNvSpPr txBox="1"/>
          <p:nvPr/>
        </p:nvSpPr>
        <p:spPr>
          <a:xfrm>
            <a:off x="5999523" y="5206544"/>
            <a:ext cx="5066436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kzidenz-Grotesk BQ MedCnd" panose="02000606020000020004" pitchFamily="50" charset="0"/>
                <a:ea typeface="GungsuhChe" panose="02030609000101010101" pitchFamily="49" charset="-127"/>
              </a:rPr>
              <a:t>FULL IDE SCHOLARSHIP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49C9D76-9F29-F0CD-1564-D113BEDF0A9A}"/>
              </a:ext>
            </a:extLst>
          </p:cNvPr>
          <p:cNvGrpSpPr/>
          <p:nvPr/>
        </p:nvGrpSpPr>
        <p:grpSpPr>
          <a:xfrm>
            <a:off x="8084894" y="6008800"/>
            <a:ext cx="2419927" cy="548640"/>
            <a:chOff x="7869497" y="5976206"/>
            <a:chExt cx="2561965" cy="595414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0CA3476F-153F-77D0-5858-C1C5768A9B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9497" y="6171510"/>
              <a:ext cx="9482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58585A"/>
                  </a:solidFill>
                  <a:latin typeface="Akzidenz-Grotesk BQ BoldCnd" panose="02000506050000020004" pitchFamily="50" charset="0"/>
                </a:rPr>
                <a:t>wdt.edu</a:t>
              </a:r>
              <a:endParaRPr lang="en-US" altLang="en-US" sz="2400" dirty="0">
                <a:solidFill>
                  <a:srgbClr val="58585A"/>
                </a:solidFill>
                <a:latin typeface="Akzidenz-Grotesk BQ BoldCnd" panose="02000506050000020004" pitchFamily="50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4462599-1A86-82C3-8083-F3CBBC233F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775836" y="6099759"/>
              <a:ext cx="1139969" cy="440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>
              <a:extLst>
                <a:ext uri="{FF2B5EF4-FFF2-40B4-BE49-F238E27FC236}">
                  <a16:creationId xmlns:a16="http://schemas.microsoft.com/office/drawing/2014/main" id="{EECF74AB-0DFB-EAA6-90D5-7AC655865A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928270" y="5976206"/>
              <a:ext cx="503192" cy="51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553333F-5BB6-8992-C045-4C609033675A}"/>
              </a:ext>
            </a:extLst>
          </p:cNvPr>
          <p:cNvSpPr txBox="1"/>
          <p:nvPr/>
        </p:nvSpPr>
        <p:spPr>
          <a:xfrm>
            <a:off x="362177" y="1635377"/>
            <a:ext cx="503592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roxima Nova" panose="020B0503030502060204" pitchFamily="34" charset="0"/>
              </a:rPr>
              <a:t>Recipient’s Commitment: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B0503030502060204" pitchFamily="34" charset="0"/>
              </a:rPr>
              <a:t>Full-time student at Western Dakota Technical College.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B0503030502060204" pitchFamily="34" charset="0"/>
              </a:rPr>
              <a:t>Maintain 2.5 GPA or higher.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B0503030502060204" pitchFamily="34" charset="0"/>
              </a:rPr>
              <a:t>Excellent attendance, behavior, and communication.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B0503030502060204" pitchFamily="34" charset="0"/>
              </a:rPr>
              <a:t>Work full-time in the field of study for 3 year in South Dakota</a:t>
            </a:r>
          </a:p>
        </p:txBody>
      </p:sp>
      <p:sp>
        <p:nvSpPr>
          <p:cNvPr id="23" name="Freeform 3">
            <a:extLst>
              <a:ext uri="{FF2B5EF4-FFF2-40B4-BE49-F238E27FC236}">
                <a16:creationId xmlns:a16="http://schemas.microsoft.com/office/drawing/2014/main" id="{00C5DCBA-DD86-9698-1D94-6205BE59894D}"/>
              </a:ext>
            </a:extLst>
          </p:cNvPr>
          <p:cNvSpPr/>
          <p:nvPr/>
        </p:nvSpPr>
        <p:spPr>
          <a:xfrm>
            <a:off x="710495" y="4091321"/>
            <a:ext cx="3877897" cy="2031326"/>
          </a:xfrm>
          <a:custGeom>
            <a:avLst/>
            <a:gdLst/>
            <a:ahLst/>
            <a:cxnLst/>
            <a:rect l="l" t="t" r="r" b="b"/>
            <a:pathLst>
              <a:path w="5103247" h="3385222">
                <a:moveTo>
                  <a:pt x="0" y="0"/>
                </a:moveTo>
                <a:lnTo>
                  <a:pt x="5103247" y="0"/>
                </a:lnTo>
                <a:lnTo>
                  <a:pt x="5103247" y="3385222"/>
                </a:lnTo>
                <a:lnTo>
                  <a:pt x="0" y="33852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EE4735EF-F115-7EE0-1CF5-B002A6662E6C}"/>
              </a:ext>
            </a:extLst>
          </p:cNvPr>
          <p:cNvSpPr txBox="1"/>
          <p:nvPr/>
        </p:nvSpPr>
        <p:spPr>
          <a:xfrm>
            <a:off x="1127375" y="5919457"/>
            <a:ext cx="3044139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"/>
              </a:lnSpc>
            </a:pPr>
            <a:r>
              <a:rPr lang="en-US" sz="2000" dirty="0">
                <a:solidFill>
                  <a:srgbClr val="525252"/>
                </a:solidFill>
                <a:latin typeface="Akzidenz-Grotesk BQ MedCnd" panose="02000606020000020004" pitchFamily="50" charset="0"/>
              </a:rPr>
              <a:t>Debt Conversion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3FA29E-8381-8427-44BE-658C4249AF7B}"/>
              </a:ext>
            </a:extLst>
          </p:cNvPr>
          <p:cNvSpPr txBox="1"/>
          <p:nvPr/>
        </p:nvSpPr>
        <p:spPr>
          <a:xfrm>
            <a:off x="5862428" y="1650766"/>
            <a:ext cx="5326818" cy="341632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roxima Nova" panose="020B0503030502060204" pitchFamily="34" charset="0"/>
              </a:rPr>
              <a:t>How to Apply: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503030502060204" pitchFamily="34" charset="0"/>
              </a:rPr>
              <a:t>January 1 – March 31.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503030502060204" pitchFamily="34" charset="0"/>
                <a:hlinkClick r:id="rId7"/>
              </a:rPr>
              <a:t>https://my.wdt.edu/ics/scholarship/</a:t>
            </a:r>
            <a:endParaRPr lang="en-US" sz="2400" dirty="0">
              <a:latin typeface="Proxima Nova" panose="020B050303050206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503030502060204" pitchFamily="34" charset="0"/>
              </a:rPr>
              <a:t>Essay questions.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503030502060204" pitchFamily="34" charset="0"/>
              </a:rPr>
              <a:t>Optional: Resume &amp; Letter of Recommendation.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503030502060204" pitchFamily="34" charset="0"/>
              </a:rPr>
              <a:t>No minimum GPA to apply!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503030502060204" pitchFamily="34" charset="0"/>
              </a:rPr>
              <a:t>No age limit!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503030502060204" pitchFamily="34" charset="0"/>
              </a:rPr>
              <a:t>Must have a HS diploma/GED.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41C242D7-5D06-9FCC-1040-E49A516F0F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71" y="6245931"/>
            <a:ext cx="1509587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6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43732" y="0"/>
            <a:ext cx="948267" cy="6858000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6544238"/>
            <a:ext cx="12192000" cy="313267"/>
          </a:xfrm>
          <a:prstGeom prst="rect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0212" y="144997"/>
            <a:ext cx="1031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Akzidenz-Grotesk BQ MedCnd" panose="02000606020000020004" pitchFamily="50" charset="0"/>
              </a:rPr>
              <a:t>Applying for Build Dakota Scholarship is </a:t>
            </a:r>
            <a:r>
              <a:rPr lang="en-US" sz="2800" u="sng" dirty="0">
                <a:solidFill>
                  <a:schemeClr val="accent2"/>
                </a:solidFill>
                <a:latin typeface="Akzidenz-Grotesk BQ MedCnd" panose="02000606020000020004" pitchFamily="50" charset="0"/>
              </a:rPr>
              <a:t>FREE!</a:t>
            </a:r>
            <a:r>
              <a:rPr lang="en-US" sz="2800" dirty="0">
                <a:solidFill>
                  <a:schemeClr val="accent2"/>
                </a:solidFill>
                <a:latin typeface="Akzidenz-Grotesk BQ MedCnd" panose="02000606020000020004" pitchFamily="50" charset="0"/>
              </a:rPr>
              <a:t> Located in MyWDT.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10430931" y="5774267"/>
            <a:ext cx="1625600" cy="770466"/>
          </a:xfrm>
          <a:prstGeom prst="triangle">
            <a:avLst/>
          </a:prstGeom>
          <a:solidFill>
            <a:srgbClr val="1F9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CE3478-46AB-6043-A96C-2B94D553AFEB}"/>
              </a:ext>
            </a:extLst>
          </p:cNvPr>
          <p:cNvGrpSpPr/>
          <p:nvPr/>
        </p:nvGrpSpPr>
        <p:grpSpPr>
          <a:xfrm>
            <a:off x="8011004" y="5999564"/>
            <a:ext cx="2419927" cy="548640"/>
            <a:chOff x="7869497" y="5976206"/>
            <a:chExt cx="2561965" cy="595414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B50DB6E-95C1-A50C-4535-FDE3E8EDB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9497" y="6171510"/>
              <a:ext cx="9482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58585A"/>
                  </a:solidFill>
                  <a:latin typeface="Akzidenz-Grotesk BQ BoldCnd" panose="02000506050000020004" pitchFamily="50" charset="0"/>
                </a:rPr>
                <a:t>wdt.edu</a:t>
              </a:r>
              <a:endParaRPr lang="en-US" altLang="en-US" sz="2400" dirty="0">
                <a:solidFill>
                  <a:srgbClr val="58585A"/>
                </a:solidFill>
                <a:latin typeface="Akzidenz-Grotesk BQ BoldCnd" panose="02000506050000020004" pitchFamily="50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EDA7359-E223-095C-C262-CE3800F47A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775836" y="6099759"/>
              <a:ext cx="1139969" cy="440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>
              <a:extLst>
                <a:ext uri="{FF2B5EF4-FFF2-40B4-BE49-F238E27FC236}">
                  <a16:creationId xmlns:a16="http://schemas.microsoft.com/office/drawing/2014/main" id="{14FA1815-C9A1-9681-8786-D8ACBFD5F1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928270" y="5976206"/>
              <a:ext cx="503192" cy="51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 descr="A close-up of a logo&#10;&#10;Description automatically generated">
            <a:extLst>
              <a:ext uri="{FF2B5EF4-FFF2-40B4-BE49-F238E27FC236}">
                <a16:creationId xmlns:a16="http://schemas.microsoft.com/office/drawing/2014/main" id="{2766E208-A892-BB00-8854-887C8FBC9A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71" y="6245931"/>
            <a:ext cx="1509587" cy="274320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22F25E78-6F1E-C771-0BEB-6E866092E4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4" y="751475"/>
            <a:ext cx="10861859" cy="5212080"/>
          </a:xfrm>
          <a:prstGeom prst="rect">
            <a:avLst/>
          </a:prstGeom>
        </p:spPr>
      </p:pic>
      <p:pic>
        <p:nvPicPr>
          <p:cNvPr id="12" name="Picture 1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1F14CE5-29D7-CD6C-28D1-6CF3C7401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9" y="4944891"/>
            <a:ext cx="169383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80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C0DA6C68193B4EA68776AB791587D7" ma:contentTypeVersion="13" ma:contentTypeDescription="Create a new document." ma:contentTypeScope="" ma:versionID="1e6cd9df6481a079972104c2d9030db2">
  <xsd:schema xmlns:xsd="http://www.w3.org/2001/XMLSchema" xmlns:xs="http://www.w3.org/2001/XMLSchema" xmlns:p="http://schemas.microsoft.com/office/2006/metadata/properties" xmlns:ns3="10f90754-df7b-4236-a441-cfa828216246" xmlns:ns4="22e82eb5-147d-425c-bd79-39e6f16412d0" targetNamespace="http://schemas.microsoft.com/office/2006/metadata/properties" ma:root="true" ma:fieldsID="6511e8e41c3e7c9e831808f070702c12" ns3:_="" ns4:_="">
    <xsd:import namespace="10f90754-df7b-4236-a441-cfa828216246"/>
    <xsd:import namespace="22e82eb5-147d-425c-bd79-39e6f16412d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90754-df7b-4236-a441-cfa828216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e82eb5-147d-425c-bd79-39e6f16412d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3F448C-E207-4CA8-AD86-5DA6490673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f90754-df7b-4236-a441-cfa828216246"/>
    <ds:schemaRef ds:uri="22e82eb5-147d-425c-bd79-39e6f16412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CDF416-5E29-47E5-9E6C-00BEA4B109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D979C1-B933-44AD-867B-8C1D11830EA3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2e82eb5-147d-425c-bd79-39e6f16412d0"/>
    <ds:schemaRef ds:uri="10f90754-df7b-4236-a441-cfa82821624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1162</Words>
  <Application>Microsoft Office PowerPoint</Application>
  <PresentationFormat>Widescreen</PresentationFormat>
  <Paragraphs>200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Akzidenz-Grotesk BQ MedCnd</vt:lpstr>
      <vt:lpstr>Aptos</vt:lpstr>
      <vt:lpstr>Proxima Nova</vt:lpstr>
      <vt:lpstr>Wingdings</vt:lpstr>
      <vt:lpstr>Calibri Light</vt:lpstr>
      <vt:lpstr>Akzidenz-Grotesk BQ BoldCnd</vt:lpstr>
      <vt:lpstr>Arial</vt:lpstr>
      <vt:lpstr>Office Theme</vt:lpstr>
      <vt:lpstr>Learn.Do.Now.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Western Dakota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Nicolaisen, Megan</dc:creator>
  <cp:lastModifiedBy>Supboon, Chutima</cp:lastModifiedBy>
  <cp:revision>20</cp:revision>
  <cp:lastPrinted>2025-02-11T01:56:59Z</cp:lastPrinted>
  <dcterms:created xsi:type="dcterms:W3CDTF">2016-07-07T21:35:15Z</dcterms:created>
  <dcterms:modified xsi:type="dcterms:W3CDTF">2025-02-11T22:37:55Z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0x01010093C0DA6C68193B4EA68776AB791587D7</vt:lpwstr>
  </property>
</Properties>
</file>